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4" r:id="rId3"/>
    <p:sldId id="275" r:id="rId4"/>
    <p:sldId id="261" r:id="rId5"/>
    <p:sldId id="262" r:id="rId6"/>
    <p:sldId id="263" r:id="rId7"/>
    <p:sldId id="270" r:id="rId8"/>
    <p:sldId id="264" r:id="rId9"/>
    <p:sldId id="265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2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0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1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2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4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2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7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6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5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8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A881A-25F5-4A29-AC9B-E09E88E4472C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1AF99-BF4A-4423-95B5-8C13DB681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02162"/>
          </a:xfrm>
        </p:spPr>
        <p:txBody>
          <a:bodyPr>
            <a:normAutofit/>
          </a:bodyPr>
          <a:lstStyle/>
          <a:p>
            <a:r>
              <a:rPr lang="fa-IR" sz="7200" dirty="0" smtClean="0">
                <a:solidFill>
                  <a:srgbClr val="002060"/>
                </a:solidFill>
              </a:rPr>
              <a:t>بسم الله الرحمن الرحیم</a:t>
            </a:r>
            <a:endParaRPr lang="en-US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26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00B050"/>
                </a:solidFill>
              </a:rPr>
              <a:t>نقد و بررسی سه معنای اتفاق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معنای اول</a:t>
            </a:r>
            <a:r>
              <a:rPr lang="fa-IR" dirty="0" smtClean="0"/>
              <a:t>: </a:t>
            </a:r>
            <a:r>
              <a:rPr lang="fa-IR" sz="3900" dirty="0" smtClean="0">
                <a:solidFill>
                  <a:srgbClr val="002060"/>
                </a:solidFill>
              </a:rPr>
              <a:t>با توجه به دروس2و3 فیلسوفی پیدا نمی شود که به طور </a:t>
            </a:r>
            <a:r>
              <a:rPr lang="fa-IR" sz="3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صریح و روشن </a:t>
            </a:r>
            <a:r>
              <a:rPr lang="fa-IR" sz="3900" dirty="0" smtClean="0">
                <a:solidFill>
                  <a:srgbClr val="002060"/>
                </a:solidFill>
              </a:rPr>
              <a:t>مدافع این نظر باشد</a:t>
            </a:r>
            <a:endParaRPr lang="fa-IR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معنای دوم</a:t>
            </a:r>
            <a:r>
              <a:rPr lang="fa-IR" dirty="0" smtClean="0"/>
              <a:t>: </a:t>
            </a:r>
            <a:r>
              <a:rPr lang="fa-IR" sz="4000" dirty="0" smtClean="0">
                <a:solidFill>
                  <a:srgbClr val="002060"/>
                </a:solidFill>
              </a:rPr>
              <a:t>اتفاق به این معنا از نظر قاطبه فلاسفه اسلامی و اکثر فلاسفه غرب مردود است.زیرا لازمه اش انکار علم است</a:t>
            </a:r>
            <a:endParaRPr lang="fa-IR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fa-IR" dirty="0" smtClean="0">
                <a:solidFill>
                  <a:srgbClr val="FF0000"/>
                </a:solidFill>
              </a:rPr>
              <a:t>معنای سوم</a:t>
            </a:r>
            <a:r>
              <a:rPr lang="fa-IR" dirty="0" smtClean="0"/>
              <a:t>: </a:t>
            </a:r>
            <a:r>
              <a:rPr lang="fa-IR" sz="4000" dirty="0" smtClean="0">
                <a:solidFill>
                  <a:srgbClr val="002060"/>
                </a:solidFill>
              </a:rPr>
              <a:t>قائلین به علت العلل، معتقد به هدف مندی، و منکرین علت العلل، منکر هدف مندی جهان هستند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13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00B0F0"/>
                </a:solidFill>
              </a:rPr>
              <a:t>مدرس: سرگروه استان کرمانشاه</a:t>
            </a:r>
            <a:br>
              <a:rPr lang="fa-IR" dirty="0">
                <a:solidFill>
                  <a:srgbClr val="00B0F0"/>
                </a:solidFill>
              </a:rPr>
            </a:br>
            <a:r>
              <a:rPr lang="fa-IR" dirty="0">
                <a:solidFill>
                  <a:srgbClr val="00B0F0"/>
                </a:solidFill>
              </a:rPr>
              <a:t>سعید   دولت یاری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1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r>
              <a:rPr lang="fa-IR" sz="7200" dirty="0">
                <a:solidFill>
                  <a:schemeClr val="tx2"/>
                </a:solidFill>
              </a:rPr>
              <a:t>اداره کل آموزش و </a:t>
            </a:r>
            <a:r>
              <a:rPr lang="fa-IR" sz="7200" dirty="0" smtClean="0">
                <a:solidFill>
                  <a:schemeClr val="tx2"/>
                </a:solidFill>
              </a:rPr>
              <a:t>پرورش</a:t>
            </a:r>
            <a:r>
              <a:rPr lang="fa-IR" dirty="0" smtClean="0">
                <a:solidFill>
                  <a:schemeClr val="tx2"/>
                </a:solidFill>
              </a:rPr>
              <a:t/>
            </a:r>
            <a:br>
              <a:rPr lang="fa-IR" dirty="0" smtClean="0">
                <a:solidFill>
                  <a:schemeClr val="tx2"/>
                </a:solidFill>
              </a:rPr>
            </a:br>
            <a:r>
              <a:rPr lang="fa-IR" sz="6000" dirty="0" smtClean="0">
                <a:solidFill>
                  <a:schemeClr val="tx2"/>
                </a:solidFill>
              </a:rPr>
              <a:t>استان </a:t>
            </a:r>
            <a:r>
              <a:rPr lang="fa-IR" sz="6000" dirty="0">
                <a:solidFill>
                  <a:schemeClr val="tx2"/>
                </a:solidFill>
              </a:rPr>
              <a:t>کرمانشاه</a:t>
            </a:r>
            <a:r>
              <a:rPr lang="fa-IR" dirty="0">
                <a:solidFill>
                  <a:schemeClr val="tx2"/>
                </a:solidFill>
              </a:rPr>
              <a:t/>
            </a:r>
            <a:br>
              <a:rPr lang="fa-IR" dirty="0">
                <a:solidFill>
                  <a:schemeClr val="tx2"/>
                </a:solidFill>
              </a:rPr>
            </a:br>
            <a:r>
              <a:rPr lang="fa-IR" sz="6000" dirty="0">
                <a:solidFill>
                  <a:schemeClr val="accent5"/>
                </a:solidFill>
              </a:rPr>
              <a:t>دوره متوسطه نظری دوم</a:t>
            </a:r>
            <a:r>
              <a:rPr lang="fa-IR" dirty="0">
                <a:solidFill>
                  <a:schemeClr val="tx2"/>
                </a:solidFill>
              </a:rPr>
              <a:t/>
            </a:r>
            <a:br>
              <a:rPr lang="fa-IR" dirty="0">
                <a:solidFill>
                  <a:schemeClr val="tx2"/>
                </a:solidFill>
              </a:rPr>
            </a:br>
            <a:r>
              <a:rPr lang="fa-IR" sz="4000" dirty="0">
                <a:solidFill>
                  <a:srgbClr val="00B050"/>
                </a:solidFill>
              </a:rPr>
              <a:t> گروه آموزشی فلسفه و منطق</a:t>
            </a:r>
            <a:r>
              <a:rPr lang="fa-IR" dirty="0">
                <a:solidFill>
                  <a:schemeClr val="tx2"/>
                </a:solidFill>
              </a:rPr>
              <a:t/>
            </a:r>
            <a:br>
              <a:rPr lang="fa-IR" dirty="0">
                <a:solidFill>
                  <a:schemeClr val="tx2"/>
                </a:solidFill>
              </a:rPr>
            </a:br>
            <a:r>
              <a:rPr lang="fa-IR" sz="3600" dirty="0">
                <a:solidFill>
                  <a:srgbClr val="FF0000"/>
                </a:solidFill>
              </a:rPr>
              <a:t>مدرس: سعید دولت یاری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9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pPr marL="0" indent="0" rtl="1"/>
            <a:r>
              <a:rPr lang="fa-IR" sz="5400" dirty="0" smtClean="0">
                <a:solidFill>
                  <a:schemeClr val="accent2"/>
                </a:solidFill>
              </a:rPr>
              <a:t>موضوع تدریس: فلسفه دوم</a:t>
            </a:r>
            <a:br>
              <a:rPr lang="fa-IR" sz="5400" dirty="0" smtClean="0">
                <a:solidFill>
                  <a:schemeClr val="accent2"/>
                </a:solidFill>
              </a:rPr>
            </a:br>
            <a:r>
              <a:rPr lang="fa-IR" sz="5400" dirty="0" smtClean="0">
                <a:solidFill>
                  <a:schemeClr val="accent2"/>
                </a:solidFill>
              </a:rPr>
              <a:t>درس چهارم: کدام تصویر از جهان</a:t>
            </a:r>
            <a:br>
              <a:rPr lang="fa-IR" sz="5400" dirty="0" smtClean="0">
                <a:solidFill>
                  <a:schemeClr val="accent2"/>
                </a:solidFill>
              </a:rPr>
            </a:b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7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Autofit/>
          </a:bodyPr>
          <a:lstStyle/>
          <a:p>
            <a:pPr algn="just"/>
            <a:r>
              <a:rPr lang="fa-IR" sz="8800" dirty="0" smtClean="0">
                <a:solidFill>
                  <a:srgbClr val="002060"/>
                </a:solidFill>
              </a:rPr>
              <a:t>نگاهی به نظام هستی از زاویه علیت و اتفاق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6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33400"/>
          </a:xfrm>
        </p:spPr>
        <p:txBody>
          <a:bodyPr>
            <a:noAutofit/>
          </a:bodyPr>
          <a:lstStyle/>
          <a:p>
            <a:r>
              <a:rPr lang="fa-IR" dirty="0" smtClean="0">
                <a:solidFill>
                  <a:srgbClr val="C00000"/>
                </a:solidFill>
              </a:rPr>
              <a:t>سه فراز معنای اتفاق در تاریخ علم و فلسفه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382000" cy="4343400"/>
          </a:xfrm>
        </p:spPr>
        <p:txBody>
          <a:bodyPr>
            <a:normAutofit fontScale="92500"/>
          </a:bodyPr>
          <a:lstStyle/>
          <a:p>
            <a:pPr algn="r"/>
            <a:r>
              <a:rPr lang="fa-IR" sz="4300" dirty="0" smtClean="0">
                <a:solidFill>
                  <a:srgbClr val="7030A0"/>
                </a:solidFill>
              </a:rPr>
              <a:t>1</a:t>
            </a:r>
            <a:r>
              <a:rPr lang="fa-IR" sz="4000" dirty="0" smtClean="0">
                <a:solidFill>
                  <a:srgbClr val="00B050"/>
                </a:solidFill>
              </a:rPr>
              <a:t>- نظریه دمکریتوس: ماده تشکیل دهند جهان اتمها و ذرات ریز و سرگردانی بوده که به صورت اتفاقی با هم برخود کرده اند.</a:t>
            </a:r>
          </a:p>
          <a:p>
            <a:pPr algn="r"/>
            <a:r>
              <a:rPr lang="fa-IR" sz="4000" dirty="0" smtClean="0">
                <a:solidFill>
                  <a:srgbClr val="7030A0"/>
                </a:solidFill>
              </a:rPr>
              <a:t>2</a:t>
            </a:r>
            <a:r>
              <a:rPr lang="fa-IR" sz="4000" dirty="0" smtClean="0">
                <a:solidFill>
                  <a:srgbClr val="00B050"/>
                </a:solidFill>
              </a:rPr>
              <a:t>- نظریه داروینیست ها:بقا و تکامل موجودات زنده، بخاطر سازگاری اندام هایشان با محیط بوده است.</a:t>
            </a:r>
          </a:p>
          <a:p>
            <a:pPr algn="r"/>
            <a:r>
              <a:rPr lang="fa-IR" sz="4000" dirty="0" smtClean="0">
                <a:solidFill>
                  <a:srgbClr val="7030A0"/>
                </a:solidFill>
              </a:rPr>
              <a:t>3</a:t>
            </a:r>
            <a:r>
              <a:rPr lang="fa-IR" sz="4000" dirty="0" smtClean="0">
                <a:solidFill>
                  <a:srgbClr val="00B050"/>
                </a:solidFill>
              </a:rPr>
              <a:t>-نظریه انفجاربزرگ: جهان و بی شمار کهکشان آن حاصل </a:t>
            </a:r>
            <a:r>
              <a:rPr lang="fa-IR" sz="3900" dirty="0" smtClean="0">
                <a:solidFill>
                  <a:srgbClr val="00B050"/>
                </a:solidFill>
              </a:rPr>
              <a:t>انفجاری بزرگ بوده است.</a:t>
            </a:r>
            <a:r>
              <a:rPr lang="fa-IR" sz="3900" dirty="0" smtClean="0"/>
              <a:t> 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397834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Autofit/>
          </a:bodyPr>
          <a:lstStyle/>
          <a:p>
            <a:r>
              <a:rPr lang="fa-IR" sz="6000" dirty="0" smtClean="0"/>
              <a:t>یکی از کاربرد های متعدد و مهم فلسفه دقت و ژرف نگری در </a:t>
            </a:r>
            <a:r>
              <a:rPr lang="fa-IR" sz="6000" dirty="0" smtClean="0">
                <a:solidFill>
                  <a:srgbClr val="FF0000"/>
                </a:solidFill>
              </a:rPr>
              <a:t>مفاهیم عامیانه</a:t>
            </a:r>
            <a:r>
              <a:rPr lang="fa-IR" sz="6000" dirty="0" smtClean="0"/>
              <a:t>، تجزیه و تحلیل و نقد و تصحیح آنهاست. از جمله این مفاهیم پر بسامد مفهوم </a:t>
            </a:r>
            <a:r>
              <a:rPr lang="fa-IR" sz="6000" dirty="0" smtClean="0">
                <a:solidFill>
                  <a:srgbClr val="FF0000"/>
                </a:solidFill>
              </a:rPr>
              <a:t>اتفاق و تصادف</a:t>
            </a:r>
            <a:r>
              <a:rPr lang="fa-IR" sz="6000" dirty="0" smtClean="0"/>
              <a:t> است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76794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 smtClean="0">
                <a:solidFill>
                  <a:srgbClr val="FF0000"/>
                </a:solidFill>
              </a:rPr>
              <a:t>مقایسه اجمالی دو تصویر از هستی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00B050"/>
                </a:solidFill>
              </a:rPr>
              <a:t>تصویر اتفاقی بودن جهان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1</a:t>
            </a:r>
            <a:r>
              <a:rPr lang="fa-IR" sz="3600" dirty="0" smtClean="0">
                <a:solidFill>
                  <a:srgbClr val="7030A0"/>
                </a:solidFill>
              </a:rPr>
              <a:t>- علت وجود دهنده به معلول نیست</a:t>
            </a:r>
          </a:p>
          <a:p>
            <a:pPr marL="0" indent="0" algn="r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2</a:t>
            </a:r>
            <a:r>
              <a:rPr lang="fa-IR" sz="3600" dirty="0" smtClean="0">
                <a:solidFill>
                  <a:srgbClr val="7030A0"/>
                </a:solidFill>
              </a:rPr>
              <a:t>- علت ضرورت دهند به معلول نیست</a:t>
            </a:r>
          </a:p>
          <a:p>
            <a:pPr marL="0" indent="0" algn="r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3</a:t>
            </a:r>
            <a:r>
              <a:rPr lang="fa-IR" sz="3600" dirty="0" smtClean="0">
                <a:solidFill>
                  <a:srgbClr val="7030A0"/>
                </a:solidFill>
              </a:rPr>
              <a:t>- بین علت و معلول سنخیت نیست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rgbClr val="00B050"/>
                </a:solidFill>
              </a:rPr>
              <a:t>تصویر علیت از جهان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1</a:t>
            </a:r>
            <a:r>
              <a:rPr lang="fa-IR" sz="3600" dirty="0" smtClean="0">
                <a:solidFill>
                  <a:srgbClr val="7030A0"/>
                </a:solidFill>
              </a:rPr>
              <a:t>- علت و جود دهنده به  معلول است </a:t>
            </a:r>
          </a:p>
          <a:p>
            <a:pPr marL="0" indent="0" algn="r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2</a:t>
            </a:r>
            <a:r>
              <a:rPr lang="fa-IR" sz="3600" dirty="0" smtClean="0">
                <a:solidFill>
                  <a:srgbClr val="7030A0"/>
                </a:solidFill>
              </a:rPr>
              <a:t>-علت ضرورت دهند به  به معلول است </a:t>
            </a:r>
          </a:p>
          <a:p>
            <a:pPr marL="0" indent="0" algn="r">
              <a:buNone/>
            </a:pPr>
            <a:r>
              <a:rPr lang="fa-IR" sz="3600" dirty="0" smtClean="0">
                <a:solidFill>
                  <a:srgbClr val="FF0000"/>
                </a:solidFill>
              </a:rPr>
              <a:t>3</a:t>
            </a:r>
            <a:r>
              <a:rPr lang="fa-IR" sz="3600" dirty="0" smtClean="0">
                <a:solidFill>
                  <a:srgbClr val="7030A0"/>
                </a:solidFill>
              </a:rPr>
              <a:t>- بین علت و معلول رابطه سنخیت است 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7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>
            <a:normAutofit/>
          </a:bodyPr>
          <a:lstStyle/>
          <a:p>
            <a:r>
              <a:rPr lang="fa-IR" sz="4800" dirty="0" smtClean="0">
                <a:solidFill>
                  <a:srgbClr val="FF0000"/>
                </a:solidFill>
              </a:rPr>
              <a:t>تصویر جهان در پرتو علیت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5105400"/>
          </a:xfrm>
        </p:spPr>
        <p:txBody>
          <a:bodyPr>
            <a:normAutofit/>
          </a:bodyPr>
          <a:lstStyle/>
          <a:p>
            <a:pPr algn="r"/>
            <a:r>
              <a:rPr lang="fa-IR" sz="3600" dirty="0" smtClean="0">
                <a:solidFill>
                  <a:srgbClr val="00B050"/>
                </a:solidFill>
              </a:rPr>
              <a:t>1</a:t>
            </a:r>
            <a:r>
              <a:rPr lang="fa-IR" sz="3600" dirty="0" smtClean="0">
                <a:solidFill>
                  <a:srgbClr val="002060"/>
                </a:solidFill>
              </a:rPr>
              <a:t>- موجودات جهان درارتباط و کنش و، واکنش هستند و بدون ارتباط علی، هیچ موجودی نه بوجود می آید نه از بین می رود.</a:t>
            </a:r>
          </a:p>
          <a:p>
            <a:pPr algn="r"/>
            <a:r>
              <a:rPr lang="fa-IR" sz="3600" dirty="0" smtClean="0">
                <a:solidFill>
                  <a:srgbClr val="00B050"/>
                </a:solidFill>
              </a:rPr>
              <a:t>2</a:t>
            </a:r>
            <a:r>
              <a:rPr lang="fa-IR" sz="3600" dirty="0" smtClean="0">
                <a:solidFill>
                  <a:srgbClr val="002060"/>
                </a:solidFill>
              </a:rPr>
              <a:t>- ارتباط موجودات یک ارتباط حتمی، ضروری و تخلف ناپذیر است(ضرورت علی و معلولی)</a:t>
            </a:r>
          </a:p>
          <a:p>
            <a:pPr algn="r"/>
            <a:r>
              <a:rPr lang="fa-IR" sz="3600" dirty="0" smtClean="0">
                <a:solidFill>
                  <a:srgbClr val="00B050"/>
                </a:solidFill>
              </a:rPr>
              <a:t>3</a:t>
            </a:r>
            <a:r>
              <a:rPr lang="fa-IR" sz="3600" dirty="0" smtClean="0">
                <a:solidFill>
                  <a:srgbClr val="002060"/>
                </a:solidFill>
              </a:rPr>
              <a:t>-ارتباط موجودات مبتنی بر نظم خاصی است(سنخیت علی و معلولی)</a:t>
            </a:r>
          </a:p>
          <a:p>
            <a:pPr algn="r"/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45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399"/>
          </a:xfrm>
        </p:spPr>
        <p:txBody>
          <a:bodyPr/>
          <a:lstStyle/>
          <a:p>
            <a:r>
              <a:rPr lang="fa-IR" dirty="0" smtClean="0"/>
              <a:t>تصویر جهان در پرتو اتفاق یا تصادف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686800" cy="5029200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rgbClr val="002060"/>
                </a:solidFill>
              </a:rPr>
              <a:t>معنای اول</a:t>
            </a:r>
            <a:r>
              <a:rPr lang="fa-IR" sz="4000" dirty="0" smtClean="0">
                <a:solidFill>
                  <a:srgbClr val="FF0000"/>
                </a:solidFill>
              </a:rPr>
              <a:t>: ارتباط موجودات جهان، ارتباطی حتمی، ضروری و تخلف ناپذیر نیست.</a:t>
            </a:r>
          </a:p>
          <a:p>
            <a:pPr algn="r"/>
            <a:r>
              <a:rPr lang="fa-IR" sz="4000" dirty="0" smtClean="0">
                <a:solidFill>
                  <a:srgbClr val="002060"/>
                </a:solidFill>
              </a:rPr>
              <a:t>معنای دوم</a:t>
            </a:r>
            <a:r>
              <a:rPr lang="fa-IR" sz="4000" dirty="0" smtClean="0">
                <a:solidFill>
                  <a:srgbClr val="FF0000"/>
                </a:solidFill>
              </a:rPr>
              <a:t>: ارتیاط موجودات بر مبنای نظم و سنخیت نیست یعنی ممکن است از هر علتی هر معلولی به وجود آید.</a:t>
            </a:r>
          </a:p>
          <a:p>
            <a:pPr algn="r"/>
            <a:r>
              <a:rPr lang="fa-IR" sz="4000" dirty="0" smtClean="0">
                <a:solidFill>
                  <a:srgbClr val="002060"/>
                </a:solidFill>
              </a:rPr>
              <a:t>معنای سوم</a:t>
            </a:r>
            <a:r>
              <a:rPr lang="fa-IR" sz="4000" dirty="0" smtClean="0">
                <a:solidFill>
                  <a:srgbClr val="FF0000"/>
                </a:solidFill>
              </a:rPr>
              <a:t>: ارتباط موجودات فاقد هدف خاص یا غایت است.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6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379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بسم الله الرحمن الرحیم</vt:lpstr>
      <vt:lpstr>اداره کل آموزش و پرورش استان کرمانشاه دوره متوسطه نظری دوم  گروه آموزشی فلسفه و منطق مدرس: سعید دولت یاری</vt:lpstr>
      <vt:lpstr>موضوع تدریس: فلسفه دوم درس چهارم: کدام تصویر از جهان </vt:lpstr>
      <vt:lpstr>نگاهی به نظام هستی از زاویه علیت و اتفاق</vt:lpstr>
      <vt:lpstr>سه فراز معنای اتفاق در تاریخ علم و فلسفه</vt:lpstr>
      <vt:lpstr>یکی از کاربرد های متعدد و مهم فلسفه دقت و ژرف نگری در مفاهیم عامیانه، تجزیه و تحلیل و نقد و تصحیح آنهاست. از جمله این مفاهیم پر بسامد مفهوم اتفاق و تصادف است</vt:lpstr>
      <vt:lpstr>مقایسه اجمالی دو تصویر از هستی</vt:lpstr>
      <vt:lpstr>تصویر جهان در پرتو علیت</vt:lpstr>
      <vt:lpstr>تصویر جهان در پرتو اتفاق یا تصادف</vt:lpstr>
      <vt:lpstr>نقد و بررسی سه معنای اتفاق</vt:lpstr>
      <vt:lpstr>مدرس: سرگروه استان کرمانشاه سعید   دولت یاری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مقطع: متوسطه دوم</dc:title>
  <dc:creator>MRT Pack 30 DVDs</dc:creator>
  <cp:lastModifiedBy>MRT Pack 30 DVDs</cp:lastModifiedBy>
  <cp:revision>20</cp:revision>
  <dcterms:created xsi:type="dcterms:W3CDTF">2020-09-18T16:45:12Z</dcterms:created>
  <dcterms:modified xsi:type="dcterms:W3CDTF">2020-09-21T18:32:59Z</dcterms:modified>
</cp:coreProperties>
</file>