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5" r:id="rId2"/>
    <p:sldId id="256" r:id="rId3"/>
    <p:sldId id="314"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302" r:id="rId18"/>
    <p:sldId id="270" r:id="rId19"/>
    <p:sldId id="303" r:id="rId20"/>
    <p:sldId id="271" r:id="rId21"/>
    <p:sldId id="272" r:id="rId22"/>
    <p:sldId id="304" r:id="rId23"/>
    <p:sldId id="273" r:id="rId24"/>
    <p:sldId id="305" r:id="rId25"/>
    <p:sldId id="274" r:id="rId26"/>
    <p:sldId id="306" r:id="rId27"/>
    <p:sldId id="307" r:id="rId28"/>
    <p:sldId id="275" r:id="rId29"/>
    <p:sldId id="276" r:id="rId30"/>
    <p:sldId id="277" r:id="rId31"/>
    <p:sldId id="308" r:id="rId32"/>
    <p:sldId id="309" r:id="rId33"/>
    <p:sldId id="278" r:id="rId34"/>
    <p:sldId id="310" r:id="rId35"/>
    <p:sldId id="279" r:id="rId36"/>
    <p:sldId id="311" r:id="rId37"/>
    <p:sldId id="280" r:id="rId38"/>
    <p:sldId id="30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175805B-605C-434A-9389-09039157A12E}">
          <p14:sldIdLst>
            <p14:sldId id="315"/>
            <p14:sldId id="256"/>
          </p14:sldIdLst>
        </p14:section>
        <p14:section name="Untitled Section" id="{4CD893F5-9E96-47FC-89F1-7D85936ABE79}">
          <p14:sldIdLst>
            <p14:sldId id="314"/>
            <p14:sldId id="257"/>
            <p14:sldId id="258"/>
            <p14:sldId id="259"/>
            <p14:sldId id="260"/>
            <p14:sldId id="261"/>
            <p14:sldId id="262"/>
            <p14:sldId id="263"/>
            <p14:sldId id="264"/>
            <p14:sldId id="265"/>
            <p14:sldId id="266"/>
            <p14:sldId id="267"/>
            <p14:sldId id="268"/>
            <p14:sldId id="269"/>
            <p14:sldId id="302"/>
            <p14:sldId id="270"/>
            <p14:sldId id="303"/>
            <p14:sldId id="271"/>
            <p14:sldId id="272"/>
            <p14:sldId id="304"/>
            <p14:sldId id="273"/>
            <p14:sldId id="305"/>
            <p14:sldId id="274"/>
            <p14:sldId id="306"/>
            <p14:sldId id="307"/>
            <p14:sldId id="275"/>
            <p14:sldId id="276"/>
            <p14:sldId id="277"/>
            <p14:sldId id="308"/>
            <p14:sldId id="309"/>
            <p14:sldId id="278"/>
            <p14:sldId id="310"/>
            <p14:sldId id="279"/>
            <p14:sldId id="311"/>
            <p14:sldId id="280"/>
            <p14:sldId id="30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1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01T07:19:45.668" idx="1">
    <p:pos x="10" y="10"/>
    <p:text/>
    <p:extLst>
      <p:ext uri="{C676402C-5697-4E1C-873F-D02D1690AC5C}">
        <p15:threadingInfo xmlns:p15="http://schemas.microsoft.com/office/powerpoint/2012/main" timeZoneBias="-21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5CCBEB-B7C1-4947-90D8-3621352C630A}"/>
              </a:ext>
            </a:extLst>
          </p:cNvPr>
          <p:cNvSpPr txBox="1"/>
          <p:nvPr/>
        </p:nvSpPr>
        <p:spPr>
          <a:xfrm>
            <a:off x="2782957" y="1859340"/>
            <a:ext cx="6917633" cy="1569660"/>
          </a:xfrm>
          <a:prstGeom prst="rect">
            <a:avLst/>
          </a:prstGeom>
          <a:noFill/>
        </p:spPr>
        <p:txBody>
          <a:bodyPr wrap="square" rtlCol="0">
            <a:spAutoFit/>
          </a:bodyPr>
          <a:lstStyle/>
          <a:p>
            <a:pPr algn="ctr"/>
            <a:r>
              <a:rPr lang="fa-IR" sz="9600" b="1" dirty="0">
                <a:effectLst>
                  <a:outerShdw blurRad="38100" dist="38100" dir="2700000" algn="tl">
                    <a:srgbClr val="000000">
                      <a:alpha val="43137"/>
                    </a:srgbClr>
                  </a:outerShdw>
                </a:effectLst>
              </a:rPr>
              <a:t>به نام خدا</a:t>
            </a:r>
            <a:endParaRPr lang="en-US" sz="9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5176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887" y="854994"/>
            <a:ext cx="7817477" cy="4154984"/>
          </a:xfrm>
          <a:prstGeom prst="rect">
            <a:avLst/>
          </a:prstGeom>
        </p:spPr>
        <p:txBody>
          <a:bodyPr wrap="square">
            <a:spAutoFit/>
          </a:bodyPr>
          <a:lstStyle/>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انواع شناها</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كرال پشت</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در آغاز قرن بيستم شناي كرال پشت به دو صورت انجام می‌شد كه در هر دو حالت حركت پاها يكسان بوده و حركت آنها مانند معكوس حركت پاها در شناي قورباغه و با فاصله بيشتر بود. در شناي كرال پشت مبتدي تنها از حركت دست‌ها به صورت همزمان استفاده می‌شد. هر چند اين عمل باعث می‌گردید كه شناگر براي لحظاتي به زير آب برود.</a:t>
            </a:r>
            <a:endPar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35169131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882" y="311694"/>
            <a:ext cx="9749306" cy="6186309"/>
          </a:xfrm>
          <a:prstGeom prst="rect">
            <a:avLst/>
          </a:prstGeom>
        </p:spPr>
        <p:txBody>
          <a:bodyPr wrap="square">
            <a:spAutoFit/>
          </a:bodyPr>
          <a:lstStyle/>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تلاش براي كسب سرعت بهتر باعث شد تا حركت دست‌ها به صورت متناوب انجام شود و بعدها با اضافه شدن حركت متناوب پاها منجر به شناي كرال پشت امروزي گرديد. منظور از حركت متناوب دست‌ها اين است كه زماني كه يك دست شروع به عمل پارو نمودن آب می‌نماید دست ديگر عمل پارو نمودن را به پايان رسانده و در حال بازگشت به وضعيت ابتدايي می‌باشد. همين مفهوم براي حركت متناوب پاها نيز وجود دارد يعني وقتی‌که يك پا شروع به انجام عمل می‌کند، پاي ديگر آن عمل را انجام داده و در حال بازگشت به وضعيت اوليه است.</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در شناي مدرن كرال پشت، حركت دست‌ها با ضربات پاها متوازن است. يعني حركت يك دست با يك پا و حركت دست ديگر با پاي ديگر با هم شروع شده و به انتها مي­رسند. اين در حالي است كه حركت رفت و برگشتي بدن نيز تأثیر زيادي در نحوه شنا به خصوص در نواحي مربوط به ران‌ها و پاها دارد. ميزان حركت بدن به آمادگي جسماني فرد شناگر و قابليت وي در استفاده از تکنیک‌های ساده بستگي دارد.</a:t>
            </a:r>
            <a:endPar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303233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6980" y="1270656"/>
            <a:ext cx="7547020" cy="4062651"/>
          </a:xfrm>
          <a:prstGeom prst="rect">
            <a:avLst/>
          </a:prstGeom>
        </p:spPr>
        <p:txBody>
          <a:bodyPr wrap="square">
            <a:spAutoFit/>
          </a:bodyPr>
          <a:lstStyle/>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وضعيت بدن در شناي كرال پشت</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وضعيت بدن در اين شنا تا حد ممكن افقي است و اين در حالي است كه حركات هر دو پا در زير آب ولي نزديك به سطح آن انجام می‌شود. درحالی‌که پشت سر در آب است به منطقه نشيمنگاه نيروي رو به بالا وارد می‌شود. زانوها در زير آب قرار می‌گیرند و پنجه‌های پا تنها در زمان حركت رو به بالا به سطح آب بسيار نزديك می‌شوند. اين وضعيت در شكل (1) نمايش داده شده است.</a:t>
            </a:r>
            <a:endParaRPr lang="en-US" sz="2400" b="1" dirty="0">
              <a:solidFill>
                <a:schemeClr val="bg1"/>
              </a:solidFill>
            </a:endParaRPr>
          </a:p>
        </p:txBody>
      </p:sp>
    </p:spTree>
    <p:extLst>
      <p:ext uri="{BB962C8B-B14F-4D97-AF65-F5344CB8AC3E}">
        <p14:creationId xmlns:p14="http://schemas.microsoft.com/office/powerpoint/2010/main" val="2566379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15919"/>
            <a:ext cx="8538693" cy="5724644"/>
          </a:xfrm>
          <a:prstGeom prst="rect">
            <a:avLst/>
          </a:prstGeom>
        </p:spPr>
        <p:txBody>
          <a:bodyPr wrap="square">
            <a:spAutoFit/>
          </a:bodyPr>
          <a:lstStyle/>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شناي كرال سينه </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شناي كرال از لحاظ مكانيكي مؤثرین شناها می‌باشد. در اين شنا وضعيت بدن همواره به نحوي است كه نيرو به صورت پيوسته و قدرتمند به سمت عقب وارد می‌گردد. علت اين قضيه اين است كه دست موافق با پاي مخالفت به نحوي حركت می‌کنند كه بدن همواره در راستاي مستقيم قرار گيرد. در اين شنا عضلات قفسه سينه و شانه­ها در بهترين وضعيت براي اعمال نيرو به كار می‌رود.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اين شنا معمولاً در مسابقات سبك آزاد مورد استفاده قرار می‌گیرد به‌نحوی‌که امروزه منظور از شناي آزاد همان شناي كرال سينه می‌باشد. در بسياري جاها اولين شنايي كه آموزش داده می‌شود اين شناست كه معمولاً براي مبتديان مشكلاتي را فراهم می‌کند.</a:t>
            </a:r>
            <a:endPar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950525123"/>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0918" y="1112572"/>
            <a:ext cx="8203842" cy="4524315"/>
          </a:xfrm>
          <a:prstGeom prst="rect">
            <a:avLst/>
          </a:prstGeom>
        </p:spPr>
        <p:txBody>
          <a:bodyPr wrap="square">
            <a:spAutoFit/>
          </a:bodyPr>
          <a:lstStyle/>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در صورت انجام درست اين شنا، سر بايد در بيشتر مواقع زير آب باشد لذا تنفس به نحوي آميخته با شنا صورت می‌گیرد كه توازن بدن به هم نخورده و بدن از وضعيت ساده و مؤثر خود خارج نشود. به هر حال اگر تمرينات به صورت خوبي انجام شود ياد گرفتن اين شنا كار چندان مشكلي هم نيست. نحوه آموزش اين شنا بايد به صورت مرحله به مرحله انجام گردد. كه شامل وضعيت بدن، حركت پا، حركت دست، تنفس و زمان‌بندی می‌گردد.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هر مرحله بايد به صورت كارا و بسته به مهارت شناگر و در زمان مؤثر صورت گيرد.</a:t>
            </a:r>
            <a:endPar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896189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3" y="0"/>
            <a:ext cx="9813702" cy="6740307"/>
          </a:xfrm>
          <a:prstGeom prst="rect">
            <a:avLst/>
          </a:prstGeom>
        </p:spPr>
        <p:txBody>
          <a:bodyPr wrap="square">
            <a:spAutoFit/>
          </a:bodyPr>
          <a:lstStyle/>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وضعيت بدن</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بدن به صورت کاملاً افقي بر روي سطح آب قرار می‌گیرد. سر نيز کاملاً در امتداد بدن (بدون اينكه بالا يا پايين باشد) قرار می‌گیرد. در طول عمل شنا چشم‌ها به طور متناوب رو به جلو و پایین نگاه مي­كنند. در اين هنگام سطح آب بين منطقه چشم‌ها و محل روييدن موها می‌باشد.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در اين شنا وضعيت سر بسيار مهم است. اگر سر بلند شود در آن صورت منطقه نشيمنگاه و پاها پايين روند و اثر حركت رو به جلو كم شود. اگر سر پايين نگه داشته شود (چشم‌ها مطلقاً پايين را بنگرند) منطقه نشيمنگاه بالا آمده و ضربات پا مؤثر نخواهد بود.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وضعيت فيزيك افراد در وضعيت شناي كرال سينه مؤثر است. در افراد ضعيف بهتر است كه ابتدا ضربه پا به نحوي آموزش داده شود كه باعث شود تا وضعيت بدني پايداري حاصل گردد.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بهترين وضعيت حركت سر نيز به اين ترتيب است كه حركت آن به نحوي محدود شود كه تنها عمل استنشاق را انجام دهد. اين حركت نيز در حد ممكن بايد با كمترين دخالت در وضعيت بدن صورت گيرد.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3659034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279" y="975554"/>
            <a:ext cx="8822028" cy="4616648"/>
          </a:xfrm>
          <a:prstGeom prst="rect">
            <a:avLst/>
          </a:prstGeom>
        </p:spPr>
        <p:txBody>
          <a:bodyPr wrap="square">
            <a:spAutoFit/>
          </a:bodyPr>
          <a:lstStyle/>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حركت چرخشي و غير قابل اجتناب بدن در راستاي محور طولي آن باعث می‌شود تا عضلات قوي قفسه سينه و شانه‌ها به بهترين نحو ممكن عمل نمايند.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حركت پاها</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در صورت ساده، حركت پاها به صورت ضربات پايين و بالا می‌باشد كه حركت آن در راستاي عمودي نسبت به كمر صورت می‌گیرد.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هنگامی‌که بدن چرخش می‌کند نشيمنگاه و پاها نيز می‌چرخند. در این صورت حركت پاها ابتدا در يك (جهت سپس به صورت عمودي و در انتها در جهت ديگر انجام خواهد شد. (مطابق شكل 36)</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450632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878525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611" y="602067"/>
            <a:ext cx="9066728" cy="5632311"/>
          </a:xfrm>
          <a:prstGeom prst="rect">
            <a:avLst/>
          </a:prstGeom>
        </p:spPr>
        <p:txBody>
          <a:bodyPr wrap="square">
            <a:spAutoFit/>
          </a:bodyPr>
          <a:lstStyle/>
          <a:p>
            <a:pPr indent="228600" algn="just" rtl="1">
              <a:lnSpc>
                <a:spcPct val="150000"/>
              </a:lnSpc>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اين عمل به صورت مبالغه‌آمیزی در شناگراني كه چرخش آنها بيش از حد زياد است ديده مي­شود. علت اين قضيه عدم توانايي حركت شانه و مشكل تنفس آنها می‌باشد. (مطابق شكل 37)</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حركت پايين سوي پا زماني آغاز می‌شود كه پا هم عمق نشيمنگاه بوده و زماني به اتمام مي­رسد كه عمق آن 30 تا 45 سانتی‌متر زير آب باشد. در اين حالت حركت پا به صورت تازیانه‌ای است. پا به نحوي كشيده می‌شود كه روي پا و قسمت خارجي آن به آب نيرو وارد كنند. پا كه اكنون در وضعيت کاملاً كشيده است به سمت بالا به نحوي حركت می‌کند كه كف و پشت پا به آب نيروي رو به بالا وارد كنند. حركت رو به بالا تا حدي ادامه می‌یابد تا پاشنه پا به سطح آب برسد و بلافاصله بعد از آن حركت پايين سو آغاز می‌گردد.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33810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1" cy="6855624"/>
          </a:xfrm>
          <a:prstGeom prst="rect">
            <a:avLst/>
          </a:prstGeom>
        </p:spPr>
      </p:pic>
    </p:spTree>
    <p:extLst>
      <p:ext uri="{BB962C8B-B14F-4D97-AF65-F5344CB8AC3E}">
        <p14:creationId xmlns:p14="http://schemas.microsoft.com/office/powerpoint/2010/main" val="40095322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5817" y="4307507"/>
            <a:ext cx="2432475" cy="1947333"/>
          </a:xfrm>
        </p:spPr>
        <p:txBody>
          <a:bodyPr>
            <a:normAutofit/>
          </a:bodyPr>
          <a:lstStyle/>
          <a:p>
            <a:r>
              <a:rPr lang="fa-IR" sz="11500" b="1" dirty="0">
                <a:solidFill>
                  <a:schemeClr val="bg1"/>
                </a:solidFill>
                <a:cs typeface="B Nazanin" panose="00000400000000000000" pitchFamily="2" charset="-78"/>
              </a:rPr>
              <a:t>شنا</a:t>
            </a:r>
            <a:endParaRPr lang="en-US" sz="11500" b="1" dirty="0">
              <a:solidFill>
                <a:schemeClr val="bg1"/>
              </a:solidFill>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3318292" y="194497"/>
            <a:ext cx="8028159" cy="5309907"/>
          </a:xfrm>
          <a:prstGeom prst="rect">
            <a:avLst/>
          </a:prstGeom>
        </p:spPr>
      </p:pic>
    </p:spTree>
    <p:extLst>
      <p:ext uri="{BB962C8B-B14F-4D97-AF65-F5344CB8AC3E}">
        <p14:creationId xmlns:p14="http://schemas.microsoft.com/office/powerpoint/2010/main" val="3266807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640" y="275447"/>
            <a:ext cx="9736427" cy="6278642"/>
          </a:xfrm>
          <a:prstGeom prst="rect">
            <a:avLst/>
          </a:prstGeom>
        </p:spPr>
        <p:txBody>
          <a:bodyPr wrap="square">
            <a:spAutoFit/>
          </a:bodyPr>
          <a:lstStyle/>
          <a:p>
            <a:pPr indent="228600" algn="just" rtl="1">
              <a:lnSpc>
                <a:spcPct val="150000"/>
              </a:lnSpc>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پاها در هنگام حركت بايد بسيار نزديك هم و به صورت کاملاً پيوسته حركت كنند. به محض اينكه يك پا حركت رو به بالا را به اتمام رساند پاي ديگر بايد در انتهاي حركت پايين سو باشد. با انجام حركت پا در هنگام شنا عمق پاها و پايين تنه در آب كم شده و بدن به سهولت در وضعيت افقي قرار می‌گیرد. (توجه نماييد كه پا در حركت رو به بالا كمي از ناحيه زانو خم می‌شود.)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حركت دست­ها</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دست‌ها در شناي كرال سينه عامل اصلي حركت می‌باشند. حركت كامل به صورت متناوب و پيوسته صورت می‌گیرد. دست در امتداد شانه وارد آب می‌شود. در اين وضعيت كمي از ناحيه آرنج خم مي­شود تا شيبي از ناحيه آرنج تا مچ ايجاد گردد. سر انگشتان در ابتدا و به دنبال آن مچ تا آرنج وارد آب شده تا منطقه شروع حركت فرا رسد. اين منطقه حدودا 15 سانتی‌متر زير آب است كه به دنبال آن عمليات دست در زير آب آغاز می‌شود (مطابق شكل 38-</a:t>
            </a:r>
            <a:r>
              <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b</a:t>
            </a:r>
            <a:r>
              <a:rPr lang="fa-IR"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a:t>
            </a:r>
            <a:endPar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60857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523" y="719169"/>
            <a:ext cx="8603086" cy="5078313"/>
          </a:xfrm>
          <a:prstGeom prst="rect">
            <a:avLst/>
          </a:prstGeom>
        </p:spPr>
        <p:txBody>
          <a:bodyPr wrap="square">
            <a:spAutoFit/>
          </a:bodyPr>
          <a:lstStyle/>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در ادامه دست به صورت رو به عقب و رو به پايين حركت می‌کند. در اين حالت آرنج بالا است. (مطابق شکل 38-</a:t>
            </a:r>
            <a:r>
              <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c</a:t>
            </a:r>
            <a:r>
              <a:rPr lang="fa-IR"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 زمانی که دست و بازو با هم­تراز با شانه شدند (شکل 36-</a:t>
            </a:r>
            <a:r>
              <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d</a:t>
            </a:r>
            <a:r>
              <a:rPr lang="fa-IR"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 حرکت از کشش به رانش تبدیل می­گردد. در این حالت دست حرکت رانش خود را ادامه می­دهد و این رانش تا منطقه ران­ها ادامه می­باشد (مطابق شکل 38-</a:t>
            </a:r>
            <a:r>
              <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e</a:t>
            </a:r>
            <a:r>
              <a:rPr lang="fa-IR"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 و 38-</a:t>
            </a:r>
            <a:r>
              <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f</a:t>
            </a:r>
            <a:r>
              <a:rPr lang="fa-IR"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عمل بازگشت دست از روي آب بايد به صورت پيوسته و روان انجام پذيرد. ابتدا دست و به دنبال آن آرنج از آب جدا می­شود (شکل 38-</a:t>
            </a:r>
            <a:r>
              <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e</a:t>
            </a: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 آرنج صاف بوده و دست به صورت راحت و بر روی مسیری (تقریباً) مستقیم به سمت جلو تا منطقه ورود حرکت می­کند (مطابق شکل 38-</a:t>
            </a:r>
            <a:r>
              <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a</a:t>
            </a: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 </a:t>
            </a:r>
            <a:endPar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032556282"/>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17758" cy="6858000"/>
          </a:xfrm>
          <a:prstGeom prst="rect">
            <a:avLst/>
          </a:prstGeom>
        </p:spPr>
      </p:pic>
    </p:spTree>
    <p:extLst>
      <p:ext uri="{BB962C8B-B14F-4D97-AF65-F5344CB8AC3E}">
        <p14:creationId xmlns:p14="http://schemas.microsoft.com/office/powerpoint/2010/main" val="7031061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735" y="893630"/>
            <a:ext cx="8075054" cy="4616648"/>
          </a:xfrm>
          <a:prstGeom prst="rect">
            <a:avLst/>
          </a:prstGeom>
        </p:spPr>
        <p:txBody>
          <a:bodyPr wrap="square">
            <a:spAutoFit/>
          </a:bodyPr>
          <a:lstStyle/>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تنفس</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در هنگام تنفس، سر به نحوي به يكي از طرفين می‌چرخد كه دهان از آب خارج گردد. حركت بايد بسيار آرام انجام شود. همچنين چرخش سر بايد كم باشد تا توازن بدن به هم نريزد. با وجود اينكه شناگران از هر دو طرف می‌توانند براي تنفس استفاده نمايند ولي فقط يك طرف را انتخاب می‌کنند. زمان هواگيري بسيار مهم است و به صورت معمول زماني آغاز می‌گردد كه يك دست در هنگام آغاز حركت بوده و دست ديگر در حال شروع مرحله بازگشت می‌باشد. (شكل 39)</a:t>
            </a:r>
            <a:endPar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5152888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204879" cy="6858000"/>
          </a:xfrm>
          <a:prstGeom prst="rect">
            <a:avLst/>
          </a:prstGeom>
        </p:spPr>
      </p:pic>
    </p:spTree>
    <p:extLst>
      <p:ext uri="{BB962C8B-B14F-4D97-AF65-F5344CB8AC3E}">
        <p14:creationId xmlns:p14="http://schemas.microsoft.com/office/powerpoint/2010/main" val="19019697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098" y="1464952"/>
            <a:ext cx="8397025" cy="2862322"/>
          </a:xfrm>
          <a:prstGeom prst="rect">
            <a:avLst/>
          </a:prstGeom>
        </p:spPr>
        <p:txBody>
          <a:bodyPr wrap="square">
            <a:spAutoFit/>
          </a:bodyPr>
          <a:lstStyle/>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تنفسي كه توسط اكثر شناگران انجام می‌شود تنفس چكيده نام دارد. بعد از يك هواگيري سريع و عميق از طريق دهان، نفس مدت كوتاهي حبس شده و در هنگام بازگشت سر به وضعيت طبيعي (رو به پايين) به صورت آرام و با حجم زياد از طريق دهان و بيني در زير آب خالي می‌گردد. (مطابق شكل 40)</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تنفس می‌تواند به صورت يك جهته و يا دوجهته انجام گردد.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53213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46" y="0"/>
            <a:ext cx="12186253" cy="6858000"/>
          </a:xfrm>
          <a:prstGeom prst="rect">
            <a:avLst/>
          </a:prstGeom>
        </p:spPr>
      </p:pic>
    </p:spTree>
    <p:extLst>
      <p:ext uri="{BB962C8B-B14F-4D97-AF65-F5344CB8AC3E}">
        <p14:creationId xmlns:p14="http://schemas.microsoft.com/office/powerpoint/2010/main" val="4136744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4406" y="1082039"/>
            <a:ext cx="6774287" cy="4062651"/>
          </a:xfrm>
          <a:prstGeom prst="rect">
            <a:avLst/>
          </a:prstGeom>
        </p:spPr>
        <p:txBody>
          <a:bodyPr wrap="square">
            <a:spAutoFit/>
          </a:bodyPr>
          <a:lstStyle/>
          <a:p>
            <a:pPr lvl="0" indent="228600" algn="just" rtl="1">
              <a:lnSpc>
                <a:spcPct val="150000"/>
              </a:lnSpc>
            </a:pPr>
            <a:r>
              <a:rPr lang="ar-SA" sz="28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هماهنگي</a:t>
            </a:r>
            <a:endParaRPr lang="en-US" sz="2800" b="1" dirty="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a:p>
            <a:pPr lvl="0" indent="228600" algn="just" rtl="1">
              <a:lnSpc>
                <a:spcPct val="150000"/>
              </a:lnSpc>
            </a:pPr>
            <a:r>
              <a:rPr lang="ar-SA" sz="2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زمان‌بندی حركت دست‌ها و پاها به صورت نرمال صورت می‌گیرد. در صورت عمومي شناي كرال سينه به ازاي هر دوره حركت هر دست 6 حركت پا صورت می‌گیرد كه سه تاي آن مربوط به يك پا و سه تاي ديگر مربوط به پاي ديگر می‌باشد.</a:t>
            </a:r>
            <a:endParaRPr lang="en-US" sz="2400" b="1" dirty="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a:p>
            <a:pPr lvl="0" indent="228600" algn="just" rtl="1">
              <a:lnSpc>
                <a:spcPct val="150000"/>
              </a:lnSpc>
            </a:pPr>
            <a:r>
              <a:rPr lang="ar-SA" sz="2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به محض اينكه يك دست حركت كشش را آغاز می‌کند پاي مخالف ضربه رو به پايين را آغاز می‌کند.</a:t>
            </a:r>
            <a:endParaRPr lang="en-US" sz="2400" b="1" dirty="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168151248"/>
      </p:ext>
    </p:extLst>
  </p:cSld>
  <p:clrMapOvr>
    <a:masterClrMapping/>
  </p:clrMapOvr>
  <p:transition spd="slow">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365" y="133736"/>
            <a:ext cx="10161431" cy="6278642"/>
          </a:xfrm>
          <a:prstGeom prst="rect">
            <a:avLst/>
          </a:prstGeom>
        </p:spPr>
        <p:txBody>
          <a:bodyPr wrap="square">
            <a:spAutoFit/>
          </a:bodyPr>
          <a:lstStyle/>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نكات مهم</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1- در هنگام تنفس براي نفس‌گیری از دهان و براي خالي نمودن نفس از بيني استفاده نماييد.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2- حركت پا بايد در زير آب صورت گيرد. پاها بسيار آرام در زير آب حركت می‌کنند و نقش آنها در نگه‌داشتن بدن در حالت افقي است. لذا در هنگام انجام تمرينات توجه نماييد كه پاها در هنگام حركت اصلاً نبايد صدا ايجاد نمايند.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3- اين شنا را با حركت پاها آغاز نماييد.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4- در هنگام انجام حركت دست‌ها به نحوه حركت شانه‌ها نيز توجه نماييد. چرخش شانه­ها در هنگام حركت دست‌ها بايد وجود داشته باشد. مطابق با شكل، دست‌ها بايد تا ناحيه نشيمنگاه به سمت عقب حركت نمايند و بعد از آن از آب خارج شوند.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5- دست در زير آب مانند پارو می‌باشد. لذا انگشتان دست در زير دست بايد به هم چسبيده باشند.</a:t>
            </a:r>
            <a:endParaRPr lang="en-US" sz="2400" b="1" dirty="0">
              <a:solidFill>
                <a:schemeClr val="bg1"/>
              </a:solidFill>
            </a:endParaRPr>
          </a:p>
        </p:txBody>
      </p:sp>
    </p:spTree>
    <p:extLst>
      <p:ext uri="{BB962C8B-B14F-4D97-AF65-F5344CB8AC3E}">
        <p14:creationId xmlns:p14="http://schemas.microsoft.com/office/powerpoint/2010/main" val="14349000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7431" y="660617"/>
            <a:ext cx="8268237" cy="5262979"/>
          </a:xfrm>
          <a:prstGeom prst="rect">
            <a:avLst/>
          </a:prstGeom>
        </p:spPr>
        <p:txBody>
          <a:bodyPr wrap="square">
            <a:spAutoFit/>
          </a:bodyPr>
          <a:lstStyle/>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استارت‌ها و چرخش‌ها</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درباره نحوي استارت و چرخش تدوين شده است. با توجه به اينكه اين </a:t>
            </a:r>
            <a:r>
              <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ASA</a:t>
            </a: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 اين فصل بر مبناي قوانين </a:t>
            </a:r>
            <a:r>
              <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ASA</a:t>
            </a: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 قوانين ممكن است تغيير نمايد لذا نسخه آخر نحوه انجام اين حركات بر مبناي قوانين ورزشي ارائه می‌گردد.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استارت­هاي رو به جلو</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شناي كرال سينه، قورباغه و پروانه معمولاً با يك حركت دايو آغاز می‌گردد. وقتی‌که داور ملاحظه نمود كه تمامي شناگران آماده هستند سوت بلند ممتدي ميزند كه معني آن قرار گرفتن شناگران در پشت دايو يا خط شنا است. داور با بلند نمودن دست خود به شناگران فرمان شروع مسابقه را می‌دهد.</a:t>
            </a:r>
            <a:endPar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682001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714DEE-759B-466D-8D0B-6185C928531F}"/>
              </a:ext>
            </a:extLst>
          </p:cNvPr>
          <p:cNvPicPr>
            <a:picLocks noChangeAspect="1"/>
          </p:cNvPicPr>
          <p:nvPr/>
        </p:nvPicPr>
        <p:blipFill>
          <a:blip r:embed="rId2"/>
          <a:stretch>
            <a:fillRect/>
          </a:stretch>
        </p:blipFill>
        <p:spPr>
          <a:xfrm>
            <a:off x="1325218" y="503583"/>
            <a:ext cx="9157252" cy="5539409"/>
          </a:xfrm>
          <a:prstGeom prst="rect">
            <a:avLst/>
          </a:prstGeom>
        </p:spPr>
      </p:pic>
      <p:sp>
        <p:nvSpPr>
          <p:cNvPr id="3" name="TextBox 2">
            <a:extLst>
              <a:ext uri="{FF2B5EF4-FFF2-40B4-BE49-F238E27FC236}">
                <a16:creationId xmlns:a16="http://schemas.microsoft.com/office/drawing/2014/main" id="{8B968014-2A83-4C71-A676-092EFAEAB3BD}"/>
              </a:ext>
            </a:extLst>
          </p:cNvPr>
          <p:cNvSpPr txBox="1"/>
          <p:nvPr/>
        </p:nvSpPr>
        <p:spPr>
          <a:xfrm>
            <a:off x="5205047" y="2335849"/>
            <a:ext cx="1069144" cy="523220"/>
          </a:xfrm>
          <a:prstGeom prst="rect">
            <a:avLst/>
          </a:prstGeom>
          <a:noFill/>
        </p:spPr>
        <p:txBody>
          <a:bodyPr wrap="square" rtlCol="0">
            <a:spAutoFit/>
          </a:bodyPr>
          <a:lstStyle/>
          <a:p>
            <a:r>
              <a:rPr lang="fa-IR" sz="2800" dirty="0"/>
              <a:t>چهارم</a:t>
            </a:r>
            <a:endParaRPr lang="en-US" sz="2800" dirty="0"/>
          </a:p>
        </p:txBody>
      </p:sp>
      <p:sp>
        <p:nvSpPr>
          <p:cNvPr id="5" name="TextBox 4">
            <a:extLst>
              <a:ext uri="{FF2B5EF4-FFF2-40B4-BE49-F238E27FC236}">
                <a16:creationId xmlns:a16="http://schemas.microsoft.com/office/drawing/2014/main" id="{CE7E007C-134A-4F67-8F96-0C1BC1F50DA9}"/>
              </a:ext>
            </a:extLst>
          </p:cNvPr>
          <p:cNvSpPr txBox="1"/>
          <p:nvPr/>
        </p:nvSpPr>
        <p:spPr>
          <a:xfrm>
            <a:off x="2954215" y="4627790"/>
            <a:ext cx="3629465" cy="369332"/>
          </a:xfrm>
          <a:prstGeom prst="rect">
            <a:avLst/>
          </a:prstGeom>
          <a:noFill/>
        </p:spPr>
        <p:txBody>
          <a:bodyPr wrap="square" rtlCol="0">
            <a:spAutoFit/>
          </a:bodyPr>
          <a:lstStyle/>
          <a:p>
            <a:r>
              <a:rPr lang="fa-IR" b="1" dirty="0"/>
              <a:t> از صفحه 178 تا صفحه 237</a:t>
            </a:r>
            <a:endParaRPr lang="en-US" b="1" dirty="0"/>
          </a:p>
        </p:txBody>
      </p:sp>
    </p:spTree>
    <p:extLst>
      <p:ext uri="{BB962C8B-B14F-4D97-AF65-F5344CB8AC3E}">
        <p14:creationId xmlns:p14="http://schemas.microsoft.com/office/powerpoint/2010/main" val="2869331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338" y="-162437"/>
            <a:ext cx="10238703" cy="1846659"/>
          </a:xfrm>
          <a:prstGeom prst="rect">
            <a:avLst/>
          </a:prstGeom>
        </p:spPr>
        <p:txBody>
          <a:bodyPr wrap="square">
            <a:spAutoFit/>
          </a:bodyPr>
          <a:lstStyle/>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وضعيت</a:t>
            </a:r>
            <a:endParaRPr lang="fa-IR"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بعد از فرمان "به جاي خود" توسط داور وضعيت شكل 41 را بايد گرفت. در اين وضعيت انگشتان پاها بايد در لبه سكوي شروع خم شود.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3249872" y="1739811"/>
            <a:ext cx="5803976" cy="5118189"/>
          </a:xfrm>
          <a:prstGeom prst="rect">
            <a:avLst/>
          </a:prstGeom>
        </p:spPr>
      </p:pic>
    </p:spTree>
    <p:extLst>
      <p:ext uri="{BB962C8B-B14F-4D97-AF65-F5344CB8AC3E}">
        <p14:creationId xmlns:p14="http://schemas.microsoft.com/office/powerpoint/2010/main" val="3057702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549" y="0"/>
            <a:ext cx="11114468" cy="1200329"/>
          </a:xfrm>
          <a:prstGeom prst="rect">
            <a:avLst/>
          </a:prstGeom>
        </p:spPr>
        <p:txBody>
          <a:bodyPr wrap="square">
            <a:spAutoFit/>
          </a:bodyPr>
          <a:lstStyle/>
          <a:p>
            <a:pPr lvl="0" indent="228600" algn="just" rtl="1">
              <a:lnSpc>
                <a:spcPct val="150000"/>
              </a:lnSpc>
            </a:pPr>
            <a:r>
              <a:rPr lang="ar-SA" sz="2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به دو صورت می‌توان عمل شروع را انجام داد كه نام آنها شروع سبقتي و شروع لبه­اي مي­باشد. در شروع سبقتي شناگر لبه سكوي شروع را با دست می‌گیرد (مطابق شكل 42). </a:t>
            </a:r>
            <a:endParaRPr lang="en-US" sz="2400" b="1" dirty="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3254568" y="1200329"/>
            <a:ext cx="5462431" cy="5657671"/>
          </a:xfrm>
          <a:prstGeom prst="rect">
            <a:avLst/>
          </a:prstGeom>
        </p:spPr>
      </p:pic>
    </p:spTree>
    <p:extLst>
      <p:ext uri="{BB962C8B-B14F-4D97-AF65-F5344CB8AC3E}">
        <p14:creationId xmlns:p14="http://schemas.microsoft.com/office/powerpoint/2010/main" val="34837264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4856" y="188668"/>
            <a:ext cx="9710670" cy="646331"/>
          </a:xfrm>
          <a:prstGeom prst="rect">
            <a:avLst/>
          </a:prstGeom>
        </p:spPr>
        <p:txBody>
          <a:bodyPr wrap="square">
            <a:spAutoFit/>
          </a:bodyPr>
          <a:lstStyle/>
          <a:p>
            <a:pPr lvl="0" indent="228600" algn="just" rtl="1">
              <a:lnSpc>
                <a:spcPct val="150000"/>
              </a:lnSpc>
            </a:pPr>
            <a:r>
              <a:rPr lang="ar-SA" sz="2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در شروع لبه­اي شناگر وضعيتي مشابه شروع دو سرعت به خود مي­گيرد (مطابق شكل 43).</a:t>
            </a:r>
            <a:endParaRPr lang="en-US" sz="2400" b="1" dirty="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029385" y="1184856"/>
            <a:ext cx="6021611" cy="5673144"/>
          </a:xfrm>
          <a:prstGeom prst="rect">
            <a:avLst/>
          </a:prstGeom>
        </p:spPr>
      </p:pic>
    </p:spTree>
    <p:extLst>
      <p:ext uri="{BB962C8B-B14F-4D97-AF65-F5344CB8AC3E}">
        <p14:creationId xmlns:p14="http://schemas.microsoft.com/office/powerpoint/2010/main" val="3730104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3493" y="1061056"/>
            <a:ext cx="8087932" cy="4616648"/>
          </a:xfrm>
          <a:prstGeom prst="rect">
            <a:avLst/>
          </a:prstGeom>
        </p:spPr>
        <p:txBody>
          <a:bodyPr wrap="square">
            <a:spAutoFit/>
          </a:bodyPr>
          <a:lstStyle/>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پرتاب </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زاويه پرتاب تأثیر مستقيمي روي پرواز و عمق ورود دارد كه در شناهاي مختلف فرق دارد. در مسابقات كرال سينه، پرواز مسطح، ورود كم عمق و سر خوردن كم عمق در زير آب مد نظر است. در شناي قورباغه، زاويه ورود عمیق‌تر از شناي كرال سينه بوده و در شناي پروانه زاويه لازم چيزي بين زاويه ورود شناي كرال و شناي قورباغه می‌باشد. در هنگام شروع، شناگر با استفاده از حركت آونگي دست‌ها و عضلات قدرتمند پاها خود را به سمت بيرون و جلو پرتاب می‌کند. (مطابق شكل 44)</a:t>
            </a:r>
            <a:endPar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1242839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25" y="0"/>
            <a:ext cx="12219426" cy="6858000"/>
          </a:xfrm>
          <a:prstGeom prst="rect">
            <a:avLst/>
          </a:prstGeom>
        </p:spPr>
      </p:pic>
    </p:spTree>
    <p:extLst>
      <p:ext uri="{BB962C8B-B14F-4D97-AF65-F5344CB8AC3E}">
        <p14:creationId xmlns:p14="http://schemas.microsoft.com/office/powerpoint/2010/main" val="1923071983"/>
      </p:ext>
    </p:extLst>
  </p:cSld>
  <p:clrMapOvr>
    <a:masterClrMapping/>
  </p:clrMapOvr>
  <p:transition spd="slow">
    <p:comb/>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9251" y="12023"/>
            <a:ext cx="9800823" cy="1292662"/>
          </a:xfrm>
          <a:prstGeom prst="rect">
            <a:avLst/>
          </a:prstGeom>
        </p:spPr>
        <p:txBody>
          <a:bodyPr wrap="square">
            <a:spAutoFit/>
          </a:bodyPr>
          <a:lstStyle/>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پرواز و ورود</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بدن در حالت کاملاً کشیده سکوی پرتاب را ترک می­نماید. (مطابق شکل 45-</a:t>
            </a:r>
            <a:r>
              <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a</a:t>
            </a:r>
            <a:r>
              <a:rPr lang="fa-IR"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 و </a:t>
            </a:r>
            <a:r>
              <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b</a:t>
            </a: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2060620" y="1381959"/>
            <a:ext cx="7894749" cy="5465237"/>
          </a:xfrm>
          <a:prstGeom prst="rect">
            <a:avLst/>
          </a:prstGeom>
        </p:spPr>
      </p:pic>
    </p:spTree>
    <p:extLst>
      <p:ext uri="{BB962C8B-B14F-4D97-AF65-F5344CB8AC3E}">
        <p14:creationId xmlns:p14="http://schemas.microsoft.com/office/powerpoint/2010/main" val="1688188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973" y="0"/>
            <a:ext cx="11243256" cy="1754326"/>
          </a:xfrm>
          <a:prstGeom prst="rect">
            <a:avLst/>
          </a:prstGeom>
        </p:spPr>
        <p:txBody>
          <a:bodyPr wrap="square">
            <a:spAutoFit/>
          </a:bodyPr>
          <a:lstStyle/>
          <a:p>
            <a:pPr lvl="0" indent="228600" algn="just" rtl="1">
              <a:lnSpc>
                <a:spcPct val="150000"/>
              </a:lnSpc>
            </a:pPr>
            <a:r>
              <a:rPr lang="ar-SA" sz="2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بسته به نوع شنا زاويه ورود به آب متفاوت می‌باشد (شكل 46 ). هدف اين است كه فرورفتن در آب به آرامي صورت گيرد و قبل از شنا عمل سر خوردن به خوبي انجام شود. در شكل 47 ورود به آب با زاويه بيشتري را مي­بينيد كه در شناي قورباغه مورد استفاده قرار مي­گيرد.</a:t>
            </a:r>
            <a:endParaRPr lang="en-US" sz="2400" b="1" dirty="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1128803" y="1870235"/>
            <a:ext cx="9895512" cy="4813899"/>
          </a:xfrm>
          <a:prstGeom prst="rect">
            <a:avLst/>
          </a:prstGeom>
        </p:spPr>
      </p:pic>
    </p:spTree>
    <p:extLst>
      <p:ext uri="{BB962C8B-B14F-4D97-AF65-F5344CB8AC3E}">
        <p14:creationId xmlns:p14="http://schemas.microsoft.com/office/powerpoint/2010/main" val="23552218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037" y="325766"/>
            <a:ext cx="8525814" cy="5909310"/>
          </a:xfrm>
          <a:prstGeom prst="rect">
            <a:avLst/>
          </a:prstGeom>
        </p:spPr>
        <p:txBody>
          <a:bodyPr wrap="square">
            <a:spAutoFit/>
          </a:bodyPr>
          <a:lstStyle/>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اعمال زير آب</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شناي كرال سينه</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به محض اينكه سرعت سر خوردن كاهش پيدا كرد تا به حد سرعت معمول شنا رسيد، شنا شروع مي­گردد. در ابتدا عمل پاها و به همراه آن عمل كشش دست صورت می‌گیرد تا شناگر به سطح آب آمده و شنا آغاز گردد.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شناي قورباغه</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زاويه ورود در اين شنا نسبت به شناي كرال سينه بيشتر است و اين به شناگر كمك می‌کند تا درحالی‌که زير آب است يك حركت دست كامل و به دنبال آن يك ضربه پا را انجام دهد ( مطابق شكل 48 </a:t>
            </a:r>
            <a:r>
              <a:rPr lang="ar-SA"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 </a:t>
            </a:r>
            <a:r>
              <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a</a:t>
            </a:r>
            <a:r>
              <a:rPr lang="fa-IR"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 تا </a:t>
            </a:r>
            <a:r>
              <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f</a:t>
            </a:r>
            <a:r>
              <a:rPr lang="fa-IR"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 </a:t>
            </a: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اين قانون همچنين می‌گوید كه قسمتي از سر شناگر قبل از شروع عمل دست دوم بايد بيرون از آب باشد.</a:t>
            </a:r>
            <a:endPar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229865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634103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54557" y="1448615"/>
            <a:ext cx="7431110" cy="3508653"/>
          </a:xfrm>
          <a:prstGeom prst="rect">
            <a:avLst/>
          </a:prstGeom>
        </p:spPr>
        <p:txBody>
          <a:bodyPr wrap="square">
            <a:spAutoFit/>
          </a:bodyPr>
          <a:lstStyle/>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آشنايي با شنا و نجات غريق</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بسياري از مردم توانايي شناور شدن در آب را دارند. در اين صورت به مجموعه حركاتي كه توسط اعضاي بدن براي جابجايي در آب انجام ميشود شنا مي­گوييم. عمل شنا لذت بخش بوده و در افراد پير و جوان، حرفه­اي و آماتور، قوي و ضعيف ديده مي­شود. ولي براي اين موارد، بايد شنا را ياد گرفت.</a:t>
            </a:r>
            <a:endPar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4454130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4705" y="1073934"/>
            <a:ext cx="8384146" cy="4062651"/>
          </a:xfrm>
          <a:prstGeom prst="rect">
            <a:avLst/>
          </a:prstGeom>
        </p:spPr>
        <p:txBody>
          <a:bodyPr wrap="square">
            <a:spAutoFit/>
          </a:bodyPr>
          <a:lstStyle/>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بقا</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خطرات بسياري در آب­هاي آزاد مثل درياها، رودخانه­ها، درياچه­ها، سدها و حتي چاله­هاي عميق پر از آب وجود دارد. هر سال چندين نفر به خاطر غرق شدن در آب­هاي آزاد جان خود را از دست مي­دهند. لذا لازم است كه هر فردي آشنا به فن شنا باشند تا بتوانند جان خود و ديگران را در شرايط بحراني و خطرناك نجات دهد. در آبهاي آزاد امكان انجام كارهاي ديگري همچون قايق­راني، موج سواري و اسكي روي آب هست كه پيش نياز آن تسلط به فن شناست.</a:t>
            </a:r>
            <a:endPar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333561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7127" y="506070"/>
            <a:ext cx="8783391" cy="5724644"/>
          </a:xfrm>
          <a:prstGeom prst="rect">
            <a:avLst/>
          </a:prstGeom>
        </p:spPr>
        <p:txBody>
          <a:bodyPr wrap="square">
            <a:spAutoFit/>
          </a:bodyPr>
          <a:lstStyle/>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تفريح</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يكي از بهترين تفريح­ها شناست. شنا به دليل موارد ذيل ورزشي مفرح است.</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marL="342900" lvl="0" indent="-342900" algn="just" rtl="1">
              <a:lnSpc>
                <a:spcPct val="150000"/>
              </a:lnSpc>
              <a:spcAft>
                <a:spcPts val="0"/>
              </a:spcAft>
              <a:buFont typeface="Symbol" panose="05050102010706020507" pitchFamily="18" charset="2"/>
              <a:buChar char=""/>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فرصت­هاي تفريح بسيار خوبي در استخرها هميشه مهياست.</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marL="342900" lvl="0" indent="-342900" algn="just" rtl="1">
              <a:lnSpc>
                <a:spcPct val="150000"/>
              </a:lnSpc>
              <a:spcAft>
                <a:spcPts val="0"/>
              </a:spcAft>
              <a:buFont typeface="Symbol" panose="05050102010706020507" pitchFamily="18" charset="2"/>
              <a:buChar char=""/>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شنا نسبتاً كم خرج است. با داشتن يك دست لباس شنا و يك حوله و يك بليط مي­توان شنا نمود.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marL="342900" lvl="0" indent="-342900" algn="just" rtl="1">
              <a:lnSpc>
                <a:spcPct val="150000"/>
              </a:lnSpc>
              <a:spcAft>
                <a:spcPts val="0"/>
              </a:spcAft>
              <a:buFont typeface="Symbol" panose="05050102010706020507" pitchFamily="18" charset="2"/>
              <a:buChar char=""/>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از شنا به صورت شخصي يا به صورت جمعي مي­توان لذت برد.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marL="342900" lvl="0" indent="-342900" algn="just" rtl="1">
              <a:lnSpc>
                <a:spcPct val="150000"/>
              </a:lnSpc>
              <a:spcAft>
                <a:spcPts val="0"/>
              </a:spcAft>
              <a:buFont typeface="Symbol" panose="05050102010706020507" pitchFamily="18" charset="2"/>
              <a:buChar char=""/>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در اين ورزش سن و سال مطرح نيست. يك كودك به همراه والدين خود مي­تواند شنا كند. حتي سالمندان نيز مي­توانند به همراه جوانان از انجام اين ورزش لذت ببرند.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marL="342900" lvl="0" indent="-342900" algn="just" rtl="1">
              <a:lnSpc>
                <a:spcPct val="150000"/>
              </a:lnSpc>
              <a:spcAft>
                <a:spcPts val="0"/>
              </a:spcAft>
              <a:buFont typeface="Symbol" panose="05050102010706020507" pitchFamily="18" charset="2"/>
              <a:buChar char=""/>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ادامه ورزش شنا به آموختن هنر نجات غريق منجر مي­گردد.</a:t>
            </a:r>
            <a:endPar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146786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459" y="746975"/>
            <a:ext cx="9414457" cy="5170646"/>
          </a:xfrm>
          <a:prstGeom prst="rect">
            <a:avLst/>
          </a:prstGeom>
        </p:spPr>
        <p:txBody>
          <a:bodyPr wrap="square">
            <a:spAutoFit/>
          </a:bodyPr>
          <a:lstStyle/>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درمان</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شنا و حركت در آب خواص درماني زيادي دارد به عنوان مثال :</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marL="342900" lvl="0" indent="-342900" algn="just" rtl="1">
              <a:lnSpc>
                <a:spcPct val="150000"/>
              </a:lnSpc>
              <a:spcAft>
                <a:spcPts val="0"/>
              </a:spcAft>
              <a:buFont typeface="Symbol" panose="05050102010706020507" pitchFamily="18" charset="2"/>
              <a:buChar char=""/>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ماهيت پشتيبان آب باعث می‌گردد تا بتوان حركات آرام را بدون كشيدگي عضله انجام داد. اين ويژگي آب براي افرادي كه پس از بيماري و آسيب و صدمه فيزيكي در فاز بهبود هستند مفيد است.</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marL="342900" lvl="0" indent="-342900" algn="just" rtl="1">
              <a:lnSpc>
                <a:spcPct val="150000"/>
              </a:lnSpc>
              <a:spcAft>
                <a:spcPts val="0"/>
              </a:spcAft>
              <a:buFont typeface="Symbol" panose="05050102010706020507" pitchFamily="18" charset="2"/>
              <a:buChar char=""/>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افراد معلول می‌توانند از اين ورزش استفاده كنند چرا كه بدون تحمل وزن بدن و به خاطر خاصيت آب می‌توان حرکت‌های بسياري را بدون نياز به قدرت زياد انجام داد. چنين شخصي می‌تواند حركات بسياري را در آب انجام دهد كه خارج از آب امکان‌پذیر نيست.</a:t>
            </a:r>
            <a:endPar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71477762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888" y="1274154"/>
            <a:ext cx="8615966" cy="3970318"/>
          </a:xfrm>
          <a:prstGeom prst="rect">
            <a:avLst/>
          </a:prstGeom>
        </p:spPr>
        <p:txBody>
          <a:bodyPr wrap="square">
            <a:spAutoFit/>
          </a:bodyPr>
          <a:lstStyle/>
          <a:p>
            <a:pPr marL="342900" lvl="0" indent="-342900" algn="just" rtl="1">
              <a:lnSpc>
                <a:spcPct val="150000"/>
              </a:lnSpc>
              <a:spcAft>
                <a:spcPts val="0"/>
              </a:spcAft>
              <a:buFont typeface="Symbol" panose="05050102010706020507" pitchFamily="18" charset="2"/>
              <a:buChar char=""/>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ورزش شنا براي افراد چاق كه اضافه وزن دارند نيز مفيد است. شنا در اين افراد باعث می‌گردد تا عضلات قلب و رگ‌های آنان قوی‌تر گردد. همچنين در آب امكان ايجاد حركت براي عضلات و مفاصل نسبت به خشكي بيشتر است. چنين حركاتي در خشكي براي افراد چاق می‌تواند خطرناك باشد.</a:t>
            </a:r>
            <a:endParaRPr lang="en-US"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marL="342900" lvl="0" indent="-342900" algn="just" rtl="1">
              <a:lnSpc>
                <a:spcPct val="150000"/>
              </a:lnSpc>
              <a:spcAft>
                <a:spcPts val="0"/>
              </a:spcAft>
              <a:buFont typeface="Symbol" panose="05050102010706020507" pitchFamily="18" charset="2"/>
              <a:buChar char=""/>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شنا ورزش مناسب و لذت بخشي براي متناسب نگه داشتن وضعيت جسماني هست. اين ورزش باعث تقويت بنيه حياتي و تحريك دستگاه گردش خون و دستگاه تنفس و ايجاد حس تندرستي می‌گردد.</a:t>
            </a:r>
            <a:endPar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54101858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0766" y="1125451"/>
            <a:ext cx="7959143" cy="4062651"/>
          </a:xfrm>
          <a:prstGeom prst="rect">
            <a:avLst/>
          </a:prstGeom>
        </p:spPr>
        <p:txBody>
          <a:bodyPr wrap="square">
            <a:spAutoFit/>
          </a:bodyPr>
          <a:lstStyle/>
          <a:p>
            <a:pPr indent="228600" algn="just" rtl="1">
              <a:lnSpc>
                <a:spcPct val="150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رقابت</a:t>
            </a:r>
            <a:endParaRPr lang="en-US" sz="2800" b="1" dirty="0">
              <a:solidFill>
                <a:schemeClr val="bg1"/>
              </a:solidFill>
              <a:latin typeface="Times New Roman" panose="02020603050405020304" pitchFamily="18" charset="0"/>
              <a:ea typeface="Calibri" panose="020F0502020204030204" pitchFamily="34" charset="0"/>
              <a:cs typeface="B Nazanin" panose="00000400000000000000" pitchFamily="2" charset="-78"/>
            </a:endParaRPr>
          </a:p>
          <a:p>
            <a:pPr indent="228600" algn="just" rtl="1">
              <a:lnSpc>
                <a:spcPct val="150000"/>
              </a:lnSpc>
              <a:spcAft>
                <a:spcPts val="0"/>
              </a:spcAft>
            </a:pPr>
            <a:r>
              <a:rPr lang="ar-SA" sz="2400" b="1" dirty="0">
                <a:solidFill>
                  <a:schemeClr val="bg1"/>
                </a:solidFill>
                <a:latin typeface="Times New Roman" panose="02020603050405020304" pitchFamily="18" charset="0"/>
                <a:ea typeface="Calibri" panose="020F0502020204030204" pitchFamily="34" charset="0"/>
                <a:cs typeface="B Nazanin" panose="00000400000000000000" pitchFamily="2" charset="-78"/>
              </a:rPr>
              <a:t>خيلي از مردم بنا به دلايلي كه قبلاً ذكر شد اقدام به شنا می‌کنند ولي برخي ديگر به خاطر چالش‌های شخصي و براي شركت در مسابقات شنا می‌نمایند. براي كساني كه داراي توانايي و استعداد ویژه‌ای هستند گزينه­هاي بسياري براي ادامه شنا به عنوان ورزشي حرفه‌ای براي مسابقه و رقابت وجود دارد. براي چنين افرادي اصول مربيگري، تمرين و رويدادهاي مربوط به شنا در بسياري از کلوپ‌های مربوط به ورزش شنا مهيا شده است.</a:t>
            </a:r>
            <a:endPar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343454213"/>
      </p:ext>
    </p:extLst>
  </p:cSld>
  <p:clrMapOvr>
    <a:masterClrMapping/>
  </p:clrMapOvr>
  <p:transition spd="med">
    <p:pull/>
  </p:transition>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92</TotalTime>
  <Words>2821</Words>
  <Application>Microsoft Office PowerPoint</Application>
  <PresentationFormat>Widescreen</PresentationFormat>
  <Paragraphs>82</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Century Gothic</vt:lpstr>
      <vt:lpstr>Symbol</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dc:creator>
  <cp:lastModifiedBy>admin</cp:lastModifiedBy>
  <cp:revision>18</cp:revision>
  <dcterms:created xsi:type="dcterms:W3CDTF">2020-09-29T21:00:31Z</dcterms:created>
  <dcterms:modified xsi:type="dcterms:W3CDTF">2020-10-01T03:54:26Z</dcterms:modified>
</cp:coreProperties>
</file>