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70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72" r:id="rId12"/>
    <p:sldId id="265" r:id="rId13"/>
    <p:sldId id="266" r:id="rId14"/>
    <p:sldId id="268" r:id="rId15"/>
    <p:sldId id="269" r:id="rId16"/>
    <p:sldId id="267" r:id="rId1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10" initials="1" lastIdx="0" clrIdx="0">
    <p:extLst>
      <p:ext uri="{19B8F6BF-5375-455C-9EA6-DF929625EA0E}">
        <p15:presenceInfo xmlns:p15="http://schemas.microsoft.com/office/powerpoint/2012/main" userId="1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363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38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00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80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683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684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45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936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189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37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042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401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603" y="494676"/>
            <a:ext cx="11027763" cy="2143594"/>
          </a:xfrm>
        </p:spPr>
        <p:txBody>
          <a:bodyPr>
            <a:normAutofit/>
          </a:bodyPr>
          <a:lstStyle/>
          <a:p>
            <a:r>
              <a:rPr lang="fa-IR" sz="8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نام خدا</a:t>
            </a:r>
            <a:endParaRPr lang="fa-IR" sz="8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959" y="3417756"/>
            <a:ext cx="10593049" cy="4552775"/>
          </a:xfrm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ریاضی هشتم</a:t>
            </a:r>
          </a:p>
          <a:p>
            <a:r>
              <a:rPr lang="fa-IR" sz="28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سید شمس الدین هاشمی</a:t>
            </a:r>
          </a:p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دبیرریاضیات دبیرستان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شاهد شهیدفهمیده</a:t>
            </a:r>
            <a:endParaRPr lang="fa-IR" sz="2800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آموزش و پرورش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ناحیه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یک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کرمانشاه</a:t>
            </a:r>
            <a:endParaRPr lang="fa-IR" sz="2800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37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02" y="1479159"/>
            <a:ext cx="9578713" cy="4497050"/>
          </a:xfrm>
        </p:spPr>
      </p:pic>
    </p:spTree>
    <p:extLst>
      <p:ext uri="{BB962C8B-B14F-4D97-AF65-F5344CB8AC3E}">
        <p14:creationId xmlns:p14="http://schemas.microsoft.com/office/powerpoint/2010/main" val="3072900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10" y="674557"/>
            <a:ext cx="9144000" cy="5861154"/>
          </a:xfrm>
        </p:spPr>
      </p:pic>
    </p:spTree>
    <p:extLst>
      <p:ext uri="{BB962C8B-B14F-4D97-AF65-F5344CB8AC3E}">
        <p14:creationId xmlns:p14="http://schemas.microsoft.com/office/powerpoint/2010/main" val="240641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89154"/>
            <a:ext cx="9144000" cy="3968646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89154"/>
            <a:ext cx="9144000" cy="396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1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82" y="784453"/>
            <a:ext cx="9268918" cy="501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2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603" y="261218"/>
            <a:ext cx="7285220" cy="2631884"/>
          </a:xfrm>
          <a:prstGeom prst="rect">
            <a:avLst/>
          </a:prstGeom>
        </p:spPr>
      </p:pic>
      <p:pic>
        <p:nvPicPr>
          <p:cNvPr id="5" name="Content Placeholder 4" descr="Screen Clippi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21" y="3130367"/>
            <a:ext cx="7600013" cy="358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8952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21" y="1364106"/>
            <a:ext cx="8004748" cy="294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4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19900" dirty="0" smtClean="0">
                <a:solidFill>
                  <a:srgbClr val="00B0F0"/>
                </a:solidFill>
                <a:cs typeface="B Ziba" panose="00000400000000000000" pitchFamily="2" charset="-78"/>
              </a:rPr>
              <a:t>پایان</a:t>
            </a:r>
            <a:endParaRPr lang="fa-IR" sz="19900" dirty="0">
              <a:solidFill>
                <a:srgbClr val="00B0F0"/>
              </a:solidFill>
              <a:cs typeface="B Ziba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37" y="5291527"/>
            <a:ext cx="10515600" cy="843093"/>
          </a:xfrm>
        </p:spPr>
        <p:txBody>
          <a:bodyPr>
            <a:normAutofit/>
          </a:bodyPr>
          <a:lstStyle/>
          <a:p>
            <a:pPr algn="l"/>
            <a:r>
              <a:rPr lang="fa-IR" sz="3200" dirty="0" smtClean="0">
                <a:solidFill>
                  <a:srgbClr val="002060"/>
                </a:solidFill>
                <a:cs typeface="B Ziba" panose="00000400000000000000" pitchFamily="2" charset="-78"/>
              </a:rPr>
              <a:t>موفق و سربلند باشید</a:t>
            </a:r>
            <a:endParaRPr lang="fa-IR" sz="3200" dirty="0">
              <a:solidFill>
                <a:srgbClr val="002060"/>
              </a:solidFill>
              <a:cs typeface="B Ziba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2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4498"/>
            <a:ext cx="10515600" cy="1394086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فصل اول(عددهای صحیح و گویا)</a:t>
            </a:r>
            <a:endParaRPr lang="fa-IR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8327"/>
            <a:ext cx="10515600" cy="3628635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C00000"/>
                </a:solidFill>
              </a:rPr>
              <a:t>  درس اول(یادآوری اعدادصحیح)</a:t>
            </a:r>
          </a:p>
          <a:p>
            <a:pPr algn="r" rtl="1"/>
            <a:endParaRPr lang="fa-IR" dirty="0" smtClean="0">
              <a:solidFill>
                <a:srgbClr val="C00000"/>
              </a:solidFill>
            </a:endParaRP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درس دوم (معرفی عددهای گویا)</a:t>
            </a:r>
          </a:p>
          <a:p>
            <a:pPr algn="r" rtl="1"/>
            <a:endParaRPr lang="fa-IR" dirty="0" smtClean="0">
              <a:solidFill>
                <a:srgbClr val="FF0000"/>
              </a:solidFill>
            </a:endParaRPr>
          </a:p>
          <a:p>
            <a:pPr algn="r" rtl="1"/>
            <a:r>
              <a:rPr lang="fa-IR" dirty="0" smtClean="0">
                <a:solidFill>
                  <a:srgbClr val="FF3300"/>
                </a:solidFill>
              </a:rPr>
              <a:t>درس سوم (جمع وتفریق عددهای گویا)</a:t>
            </a:r>
          </a:p>
          <a:p>
            <a:pPr algn="r" rtl="1"/>
            <a:endParaRPr lang="fa-IR" dirty="0" smtClean="0">
              <a:solidFill>
                <a:srgbClr val="FF3300"/>
              </a:solidFill>
            </a:endParaRPr>
          </a:p>
          <a:p>
            <a:pPr algn="r" rtl="1"/>
            <a:r>
              <a:rPr lang="fa-IR" dirty="0" smtClean="0">
                <a:solidFill>
                  <a:srgbClr val="FF6600"/>
                </a:solidFill>
              </a:rPr>
              <a:t>درس چهارم </a:t>
            </a:r>
            <a:r>
              <a:rPr lang="fa-IR" dirty="0">
                <a:solidFill>
                  <a:srgbClr val="FF6600"/>
                </a:solidFill>
              </a:rPr>
              <a:t>(</a:t>
            </a:r>
            <a:r>
              <a:rPr lang="fa-IR" dirty="0" smtClean="0">
                <a:solidFill>
                  <a:srgbClr val="FF6600"/>
                </a:solidFill>
              </a:rPr>
              <a:t>ضرب وتقسیم عددهای گویا)</a:t>
            </a:r>
            <a:endParaRPr lang="fa-IR" dirty="0">
              <a:solidFill>
                <a:srgbClr val="FF66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9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rgbClr val="002060"/>
                </a:solidFill>
              </a:rPr>
              <a:t>یاد آوری </a:t>
            </a:r>
            <a:br>
              <a:rPr lang="fa-IR" dirty="0" smtClean="0">
                <a:solidFill>
                  <a:srgbClr val="002060"/>
                </a:solidFill>
              </a:rPr>
            </a:br>
            <a:r>
              <a:rPr lang="fa-IR" dirty="0" smtClean="0">
                <a:solidFill>
                  <a:srgbClr val="002060"/>
                </a:solidFill>
              </a:rPr>
              <a:t>اعدادی که دردوره ابتدایی و کلاس هفتم یاد گرفتیم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اعداد طبیعی:                                                   ...و3و2و1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اعداد طبیعی زوج:                                            ...و6و4و2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اعداد طبیعی فرد:                                             ...و5و3و1</a:t>
            </a:r>
          </a:p>
          <a:p>
            <a:pPr marL="0" indent="0" algn="r" rtl="1">
              <a:buNone/>
            </a:pPr>
            <a:r>
              <a:rPr lang="fa-IR" smtClean="0">
                <a:solidFill>
                  <a:srgbClr val="FF0000"/>
                </a:solidFill>
              </a:rPr>
              <a:t>اعداد حسابی:                                                  ...و3و2و1و0</a:t>
            </a:r>
            <a:endParaRPr lang="fa-IR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2060"/>
                </a:solidFill>
              </a:rPr>
              <a:t>اعداد صحیح:                                                 ...و3و2و1و0و1-و2-و3-و...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2060"/>
                </a:solidFill>
              </a:rPr>
              <a:t>اعداد صحیح زوج:                                           ...و6و4و2و0و2-و4-و6-و...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2060"/>
                </a:solidFill>
              </a:rPr>
              <a:t>اعداد صحیح فرد:                                            ...و5و3و1و1-و3-و5-و...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970" y="0"/>
            <a:ext cx="9144000" cy="1034320"/>
          </a:xfrm>
        </p:spPr>
        <p:txBody>
          <a:bodyPr>
            <a:normAutofit/>
          </a:bodyPr>
          <a:lstStyle/>
          <a:p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</a:rPr>
              <a:t>درس اول (یادآوری عددهای صحیح)</a:t>
            </a:r>
            <a:endParaRPr lang="fa-IR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8131" y="5231567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91" y="1349115"/>
            <a:ext cx="10103370" cy="47362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774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562" y="796708"/>
            <a:ext cx="7644985" cy="187603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70" y="3034612"/>
            <a:ext cx="7959777" cy="236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072984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900" dirty="0" smtClean="0">
                <a:solidFill>
                  <a:srgbClr val="FF0000"/>
                </a:solidFill>
              </a:rPr>
              <a:t>چندنکته مهم</a:t>
            </a:r>
            <a:br>
              <a:rPr lang="fa-IR" sz="4900" dirty="0" smtClean="0">
                <a:solidFill>
                  <a:srgbClr val="FF0000"/>
                </a:solidFill>
              </a:rPr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</a:rPr>
              <a:t>قرینه </a:t>
            </a:r>
            <a:r>
              <a:rPr lang="fa-IR" sz="3200" dirty="0">
                <a:solidFill>
                  <a:schemeClr val="accent1">
                    <a:lumMod val="75000"/>
                  </a:schemeClr>
                </a:solidFill>
              </a:rPr>
              <a:t>، قرینه هرعدد صحیح برابرخود آن عدد است.             </a:t>
            </a: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fa-IR" sz="3200" dirty="0">
                <a:solidFill>
                  <a:schemeClr val="accent1">
                    <a:lumMod val="75000"/>
                  </a:schemeClr>
                </a:solidFill>
              </a:rPr>
              <a:t>8+= ((8</a:t>
            </a: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</a:rPr>
              <a:t>+)-)-</a:t>
            </a:r>
            <a:br>
              <a:rPr lang="fa-IR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a-IR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3200" dirty="0">
                <a:solidFill>
                  <a:schemeClr val="accent1">
                    <a:lumMod val="75000"/>
                  </a:schemeClr>
                </a:solidFill>
              </a:rPr>
              <a:t>قرینه صفر برابرخود صفراست.                       </a:t>
            </a: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fa-IR" sz="3200" dirty="0">
                <a:solidFill>
                  <a:schemeClr val="accent1">
                    <a:lumMod val="75000"/>
                  </a:schemeClr>
                </a:solidFill>
              </a:rPr>
              <a:t>0 = (0 ) –</a:t>
            </a:r>
            <a:br>
              <a:rPr lang="fa-IR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a-IR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a-IR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fa-I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2983"/>
            <a:ext cx="10515600" cy="3103979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اولویت ها در عملیات:</a:t>
            </a:r>
          </a:p>
          <a:p>
            <a:pPr marL="514350" indent="-514350" algn="r" rtl="1">
              <a:buAutoNum type="arabicParenR"/>
            </a:pPr>
            <a:r>
              <a:rPr lang="fa-IR" dirty="0" smtClean="0">
                <a:solidFill>
                  <a:srgbClr val="002060"/>
                </a:solidFill>
              </a:rPr>
              <a:t>پرانتز یا کروشه (ازداخلی ترین پرانتزشروع می کنیم)</a:t>
            </a:r>
          </a:p>
          <a:p>
            <a:pPr marL="514350" indent="-514350" algn="r" rtl="1">
              <a:buAutoNum type="arabicParenR"/>
            </a:pPr>
            <a:r>
              <a:rPr lang="fa-IR" dirty="0" smtClean="0">
                <a:solidFill>
                  <a:srgbClr val="002060"/>
                </a:solidFill>
              </a:rPr>
              <a:t>توان و جذر</a:t>
            </a:r>
          </a:p>
          <a:p>
            <a:pPr marL="514350" indent="-514350" algn="r" rtl="1">
              <a:buAutoNum type="arabicParenR"/>
            </a:pPr>
            <a:r>
              <a:rPr lang="fa-IR" dirty="0" smtClean="0">
                <a:solidFill>
                  <a:srgbClr val="002060"/>
                </a:solidFill>
              </a:rPr>
              <a:t>ضرب وتقسیم (ازچپ به راست)</a:t>
            </a:r>
          </a:p>
          <a:p>
            <a:pPr marL="514350" indent="-514350" algn="r" rtl="1">
              <a:buAutoNum type="arabicParenR"/>
            </a:pPr>
            <a:r>
              <a:rPr lang="fa-IR" dirty="0" smtClean="0">
                <a:solidFill>
                  <a:srgbClr val="002060"/>
                </a:solidFill>
              </a:rPr>
              <a:t>جمع وتفریق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9705"/>
            <a:ext cx="9144000" cy="989351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C00000"/>
                </a:solidFill>
              </a:rPr>
              <a:t>ادامه سوالات صفحه دو</a:t>
            </a:r>
            <a:endParaRPr lang="fa-IR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3789"/>
            <a:ext cx="9144000" cy="4077325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43789"/>
            <a:ext cx="9014085" cy="407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502170"/>
            <a:ext cx="2743200" cy="629587"/>
          </a:xfrm>
        </p:spPr>
        <p:txBody>
          <a:bodyPr>
            <a:noAutofit/>
          </a:bodyPr>
          <a:lstStyle/>
          <a:p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</a:rPr>
              <a:t>ادامه سوالات</a:t>
            </a:r>
            <a:endParaRPr lang="fa-IR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9095"/>
            <a:ext cx="9144000" cy="5171607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03" y="1214203"/>
            <a:ext cx="9603697" cy="529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31" y="884420"/>
            <a:ext cx="9648669" cy="5156616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75" y="882182"/>
            <a:ext cx="1400370" cy="362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348" y="224854"/>
            <a:ext cx="3577652" cy="1049311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714" y="1246421"/>
            <a:ext cx="657317" cy="28579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0973" y="434715"/>
            <a:ext cx="298750" cy="449705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69" y="162373"/>
            <a:ext cx="523948" cy="152421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860" y="5576341"/>
            <a:ext cx="659566" cy="4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1.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144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 Nazanin</vt:lpstr>
      <vt:lpstr>B Ziba</vt:lpstr>
      <vt:lpstr>Calibri</vt:lpstr>
      <vt:lpstr>Calibri Light</vt:lpstr>
      <vt:lpstr>Times New Roman</vt:lpstr>
      <vt:lpstr>Office Theme</vt:lpstr>
      <vt:lpstr>به نام خدا</vt:lpstr>
      <vt:lpstr>فصل اول(عددهای صحیح و گویا)</vt:lpstr>
      <vt:lpstr>یاد آوری  اعدادی که دردوره ابتدایی و کلاس هفتم یاد گرفتیم</vt:lpstr>
      <vt:lpstr>درس اول (یادآوری عددهای صحیح)</vt:lpstr>
      <vt:lpstr>PowerPoint Presentation</vt:lpstr>
      <vt:lpstr>چندنکته مهم  قرینه ، قرینه هرعدد صحیح برابرخود آن عدد است.               8+= ((8+)-)-  قرینه صفر برابرخود صفراست.                                              0 = (0 ) –  </vt:lpstr>
      <vt:lpstr>ادامه سوالات صفحه دو</vt:lpstr>
      <vt:lpstr>ادامه سوالات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110</dc:creator>
  <cp:lastModifiedBy>110</cp:lastModifiedBy>
  <cp:revision>65</cp:revision>
  <dcterms:created xsi:type="dcterms:W3CDTF">2020-07-09T12:33:38Z</dcterms:created>
  <dcterms:modified xsi:type="dcterms:W3CDTF">2020-08-29T05:43:10Z</dcterms:modified>
</cp:coreProperties>
</file>