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D6E34-3CB7-4241-B452-9670674B417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D79ED-1361-4AF7-BF1E-2B75AEA28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D79ED-1361-4AF7-BF1E-2B75AEA2824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0"/>
            <a:ext cx="5105400" cy="2868168"/>
          </a:xfrm>
        </p:spPr>
        <p:txBody>
          <a:bodyPr/>
          <a:lstStyle/>
          <a:p>
            <a:pPr algn="ctr"/>
            <a:r>
              <a:rPr lang="fa-IR" dirty="0" smtClean="0"/>
              <a:t>موضوع: </a:t>
            </a:r>
            <a:br>
              <a:rPr lang="fa-IR" dirty="0" smtClean="0"/>
            </a:br>
            <a:r>
              <a:rPr lang="fa-IR" dirty="0" smtClean="0"/>
              <a:t>اصول تغذیه و بهداشت در ورزش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3505200"/>
            <a:ext cx="5114778" cy="1101248"/>
          </a:xfrm>
        </p:spPr>
        <p:txBody>
          <a:bodyPr>
            <a:noAutofit/>
          </a:bodyPr>
          <a:lstStyle/>
          <a:p>
            <a:pPr algn="ctr"/>
            <a:r>
              <a:rPr lang="fa-IR" sz="3600" dirty="0" smtClean="0"/>
              <a:t>تهیه کننده :لیدا غوره دان </a:t>
            </a:r>
            <a:endParaRPr lang="en-US" sz="3600" dirty="0"/>
          </a:p>
        </p:txBody>
      </p:sp>
      <p:pic>
        <p:nvPicPr>
          <p:cNvPr id="5" name="Picture 4" descr="ima9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3733800" cy="6858000"/>
          </a:xfrm>
          <a:prstGeom prst="rect">
            <a:avLst/>
          </a:prstGeom>
        </p:spPr>
      </p:pic>
      <p:pic>
        <p:nvPicPr>
          <p:cNvPr id="6" name="Picture 5" descr="i4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4419600"/>
            <a:ext cx="2619375" cy="1743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0" y="457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به نام خدا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1" y="685798"/>
          <a:ext cx="6904476" cy="5493677"/>
        </p:xfrm>
        <a:graphic>
          <a:graphicData uri="http://schemas.openxmlformats.org/drawingml/2006/table">
            <a:tbl>
              <a:tblPr rtl="1"/>
              <a:tblGrid>
                <a:gridCol w="3452238"/>
                <a:gridCol w="3452238"/>
              </a:tblGrid>
              <a:tr h="95124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گروه نان ، غلات ، برنج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باردرروز (4-11)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Zar"/>
                        </a:rPr>
                        <a:t>يك برش كوچك نان سبوسه</a:t>
                      </a:r>
                      <a:endParaRPr lang="en-US" sz="9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Zar"/>
                        </a:rPr>
                        <a:t>2/1 فنجان ماكاروني ، برنج يا غلات پخته شده </a:t>
                      </a:r>
                      <a:endParaRPr lang="en-US" sz="9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Zar"/>
                        </a:rPr>
                        <a:t>يك بيسكويت كوچك يا 3 تا 4 كراكر كوچك </a:t>
                      </a:r>
                      <a:endParaRPr lang="en-US" sz="9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124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Zar"/>
                        </a:rPr>
                        <a:t>گروه سبزيجات</a:t>
                      </a:r>
                      <a:endParaRPr lang="en-US" sz="9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Zar"/>
                        </a:rPr>
                        <a:t>بار در روز (3-5)</a:t>
                      </a:r>
                      <a:endParaRPr lang="en-US" sz="9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2/1 فنجان سبزيجات خام و پخته 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1 فنجان برگهاي سبز مثل كاهو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4/3 فنجان آب سبزيجات 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99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گروه ميوه‌ها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باردر روز (3-2)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1 پرتقال يا موز متوسط ، سيب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2/1 گريپ فروت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4/3 فنجان آبميوه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2/1 فنجان توت ، كنسرو ميوه يا ميوه خشك 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252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Zar"/>
                        </a:rPr>
                        <a:t>گروه لبنيات</a:t>
                      </a:r>
                      <a:endParaRPr lang="en-US" sz="9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Zar"/>
                        </a:rPr>
                        <a:t>بار در روز (3-2)</a:t>
                      </a:r>
                      <a:endParaRPr lang="en-US" sz="9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Zar"/>
                        </a:rPr>
                        <a:t>1 فنجان شير يا ماست </a:t>
                      </a:r>
                      <a:endParaRPr lang="en-US" sz="9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Zar"/>
                        </a:rPr>
                        <a:t>2 تكه پنير فرآوري شده 28 گرمي </a:t>
                      </a:r>
                      <a:endParaRPr lang="en-US" sz="9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6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Zar"/>
                        </a:rPr>
                        <a:t>گروه پروتئين</a:t>
                      </a:r>
                      <a:endParaRPr lang="en-US" sz="9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Zar"/>
                        </a:rPr>
                        <a:t>بار در روز (3-2)</a:t>
                      </a:r>
                      <a:endParaRPr lang="en-US" sz="9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60-90 گرم گوشت لخم پخته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150-200 گرم مرغ يا ماهي 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ا عدد تخم‌مرغ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2 قاشق سوپخوري كره بادام زميني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Zar"/>
                        </a:rPr>
                        <a:t>2/1 فنجان لوبيا يا عدس يا نخود پخته</a:t>
                      </a:r>
                      <a:endParaRPr lang="en-US" sz="9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dirty="0" smtClean="0"/>
              <a:t>اصول بهداشت و  تغذيه ورزشي</a:t>
            </a:r>
            <a:br>
              <a:rPr lang="ar-SA" dirty="0" smtClean="0"/>
            </a:br>
            <a:r>
              <a:rPr lang="ar-SA" dirty="0" smtClean="0"/>
              <a:t>تعريف بهداشت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400" b="1" dirty="0" smtClean="0"/>
              <a:t>بهداشت </a:t>
            </a:r>
            <a:r>
              <a:rPr lang="ar-SA" sz="2400" b="1" dirty="0" smtClean="0"/>
              <a:t>يك حالت كامل سلامت جسمي رواني و اجتماعي است . براي برخورداري از بهداشت خوب بايد نظافت و بهداشت اعضاي بدن تغذيه ، خواب و استراحت ، ورزش و تفريح  ، عدم اعتياد ، مراقبتهاي پزشكي رعايت گردد و بهبود شيوه زندگي آموزش داده شود </a:t>
            </a:r>
            <a:endParaRPr lang="en-US" sz="2400" dirty="0"/>
          </a:p>
        </p:txBody>
      </p:sp>
      <p:pic>
        <p:nvPicPr>
          <p:cNvPr id="4" name="Picture 3" descr="imag887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0"/>
            <a:ext cx="5943600" cy="2209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i="1" dirty="0" smtClean="0"/>
              <a:t>انواع بهداشت : بهداشت ورزشي ، بهداشت رواني ، بهداشت فردي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9416"/>
            <a:ext cx="4876800" cy="4846320"/>
          </a:xfrm>
        </p:spPr>
        <p:txBody>
          <a:bodyPr>
            <a:normAutofit/>
          </a:bodyPr>
          <a:lstStyle/>
          <a:p>
            <a:pPr algn="r"/>
            <a:r>
              <a:rPr lang="ar-SA" sz="2400" b="1" dirty="0" smtClean="0"/>
              <a:t>تعريف </a:t>
            </a:r>
            <a:r>
              <a:rPr lang="ar-SA" sz="2400" b="1" dirty="0" smtClean="0"/>
              <a:t>بهداشت ورزشي : بهداشت ورزشي را مي‌توان به شناخت و كاربرد مجموعه‌هاي ازعلوم و ورزشهاي تضمين كننده سلامت روحي و جسمي افراد درفعاليتهاي ورزشي اطلاق كرد كه موجب پيشگيري از بروز و اشاعه بيماريها و جلوگيري از صدمات جسماني در محيط ورزش مي گردد</a:t>
            </a:r>
            <a:endParaRPr lang="en-US" sz="2400" dirty="0"/>
          </a:p>
        </p:txBody>
      </p:sp>
      <p:pic>
        <p:nvPicPr>
          <p:cNvPr id="4" name="Picture 3" descr="ima41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2133600"/>
            <a:ext cx="2867025" cy="344043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موازين بهداشت ورزشي و تغذيه </a:t>
            </a:r>
            <a:r>
              <a:rPr lang="ar-SA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162800" cy="4791384"/>
          </a:xfrm>
        </p:spPr>
        <p:txBody>
          <a:bodyPr/>
          <a:lstStyle/>
          <a:p>
            <a:pPr algn="r"/>
            <a:r>
              <a:rPr lang="ar-SA" b="1" dirty="0" smtClean="0"/>
              <a:t>هر </a:t>
            </a:r>
            <a:r>
              <a:rPr lang="ar-SA" b="1" dirty="0" smtClean="0"/>
              <a:t>فردي كه فعاليت جسماني مي‌كند به ازاي حركت و فعاليت خود نيازمند انرژي مي‌باشد . ميزان دريافت انرژي با استفاده از مواد غذايي بايد با سن ، جنسيت ، شدت تمرينات ، زمان و حجم تمرينات متناسب باشد </a:t>
            </a:r>
            <a:endParaRPr lang="en-US" dirty="0"/>
          </a:p>
        </p:txBody>
      </p:sp>
      <p:pic>
        <p:nvPicPr>
          <p:cNvPr id="4" name="Picture 3" descr="in1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0386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آشنايي با اصول تغذيه ورزشي </a:t>
            </a:r>
            <a:r>
              <a:rPr lang="ar-SA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كل </a:t>
            </a:r>
            <a:r>
              <a:rPr lang="ar-SA" dirty="0" smtClean="0"/>
              <a:t>انرژي روزانه پايه براي هرفرد تحت تاثير ميزان متابوليسم پايه ، زمان استراحت ، ميزان فعاليت بدني و بعضي عوامل ثابت مثل سن‌ ، ارث و جنسيت مي‌باشد . سطح انرژي روزانه پايه هرفرد با تمرينات ورزشي منظم افزايش مي‌يابد . دريافت انرژي مطلوب و مايعات با استفاده از مواد غذايي مناسب به حفظ سلامتي ورزشكار كمك مي‌كند </a:t>
            </a:r>
            <a:endParaRPr lang="en-US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572000"/>
            <a:ext cx="2990850" cy="15335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4343400" cy="484632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SA" dirty="0" smtClean="0"/>
              <a:t>رژيم غذايي متعادل نيازهاي انرژي و مايعات كافي براي ورزشكاران فراهم مي‌كند اما رعايت پيشنهادات زير براي رژيم غذايي ورزشكاران مفيد به نظر مي‌رسد:</a:t>
            </a:r>
            <a:endParaRPr lang="en-US" dirty="0" smtClean="0"/>
          </a:p>
          <a:p>
            <a:pPr algn="r" rtl="1"/>
            <a:r>
              <a:rPr lang="ar-SA" dirty="0" smtClean="0"/>
              <a:t>_ كنترل قد و وزن ورزشكاران و تهيه منحني براي هرفرد تعادل بين غذاي مصرفي و فعاليت بدني براي حفظ وزن متعادل .</a:t>
            </a:r>
            <a:endParaRPr lang="en-US" dirty="0" smtClean="0"/>
          </a:p>
          <a:p>
            <a:pPr algn="r" rtl="1"/>
            <a:r>
              <a:rPr lang="ar-SA" dirty="0" smtClean="0"/>
              <a:t>-       مصرف آب و مايعات بصورت مداوم قبل حين و بعد از تمرينات بدني </a:t>
            </a:r>
            <a:endParaRPr lang="en-US" dirty="0" smtClean="0"/>
          </a:p>
          <a:p>
            <a:pPr algn="r" rtl="1"/>
            <a:r>
              <a:rPr lang="ar-SA" dirty="0" smtClean="0"/>
              <a:t>-    صرف صحبانه به دوباره سازي منابع گليكوژني ازدست رفته درطول شب كمك نموده و موجب ذخيره سازي انرژي براي تمرين بعد ازظهر مي‌شود. </a:t>
            </a:r>
            <a:endParaRPr lang="en-US" dirty="0" smtClean="0"/>
          </a:p>
          <a:p>
            <a:pPr algn="r"/>
            <a:endParaRPr lang="en-US" dirty="0"/>
          </a:p>
        </p:txBody>
      </p:sp>
      <p:pic>
        <p:nvPicPr>
          <p:cNvPr id="4" name="Picture 3" descr="i55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2860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81000"/>
          <a:ext cx="6553200" cy="6071616"/>
        </p:xfrm>
        <a:graphic>
          <a:graphicData uri="http://schemas.openxmlformats.org/drawingml/2006/table">
            <a:tbl>
              <a:tblPr rtl="1"/>
              <a:tblGrid>
                <a:gridCol w="2121989"/>
                <a:gridCol w="4431211"/>
              </a:tblGrid>
              <a:tr h="13104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ماده غذايي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اصل مهم</a:t>
                      </a:r>
                      <a:endParaRPr lang="en-US" sz="8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445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كربو هيدرات</a:t>
                      </a:r>
                      <a:endParaRPr lang="en-US" sz="8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توليد انرژي براي سوخت عضلاني از نشاسته قندها و گليكوژن 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كنترل چربي كلسترول و كمك به هضم غذا توسط فيبرها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كمك به جذب آب و مواد غذايي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78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پروتئين</a:t>
                      </a:r>
                      <a:endParaRPr lang="en-US" sz="8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منبع انرژي درصورت كاهش منابع كربو هيدراتي 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توليد اسيد آمينه هاي اساسي وساده پايه براي ساخت آنزيمها هورمونها و آنتي باديها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ساخت با فتهاي جديد دردوران رشد ، بهبود جراحتها و ترميم بافتها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كنترل تعادل مايعات درسطوح داخل و خارج سلولي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انتقال ويتامينها موادمعدني و چربيها درخون و سطوح سلولي 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116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چربيها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انتقال ويتامينها ي محلول در چربي (</a:t>
                      </a:r>
                      <a:r>
                        <a:rPr lang="en-US" sz="900" b="1" dirty="0" err="1">
                          <a:latin typeface="Times New Roman"/>
                          <a:ea typeface="Times New Roman"/>
                          <a:cs typeface="B Zar"/>
                        </a:rPr>
                        <a:t>A,D,E,k</a:t>
                      </a: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)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توليد اسيدهاي چرب مورد نياز بدن و ماده پايه در توليد هورمونها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توليد انرژي براي فعاليتهاي با شدت پايين و متوسط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كمك به احساس كامل شدن از غذا يا سيري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78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ويتامينها</a:t>
                      </a:r>
                      <a:endParaRPr lang="en-US" sz="8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اعمال بافتي و كمك اعمال و سلامتي ارگانها (ويتامين </a:t>
                      </a:r>
                      <a:r>
                        <a:rPr lang="en-US" sz="900" b="1">
                          <a:latin typeface="Times New Roman"/>
                          <a:ea typeface="Times New Roman"/>
                          <a:cs typeface="B Zar"/>
                        </a:rPr>
                        <a:t>A</a:t>
                      </a:r>
                      <a:r>
                        <a:rPr lang="en-US" sz="900" b="1">
                          <a:latin typeface="B Zar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900" b="1">
                          <a:latin typeface="B Zar"/>
                          <a:ea typeface="Times New Roman"/>
                          <a:cs typeface="Arial"/>
                        </a:rPr>
                        <a:t>به كار چشم كمك مي‌كند)</a:t>
                      </a:r>
                      <a:endParaRPr lang="en-US" sz="8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افزايش ايمني و خاصيت آنتي اكسيداني درمقابل آسيبهاي اكسيداتيو (ويتامينهاي</a:t>
                      </a:r>
                      <a:r>
                        <a:rPr lang="en-US" sz="900" b="1">
                          <a:latin typeface="Times New Roman"/>
                          <a:ea typeface="Times New Roman"/>
                          <a:cs typeface="B Zar"/>
                        </a:rPr>
                        <a:t>A,C,E</a:t>
                      </a:r>
                      <a:r>
                        <a:rPr lang="en-US" sz="900" b="1">
                          <a:latin typeface="B Zar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9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)</a:t>
                      </a:r>
                      <a:endParaRPr lang="en-US" sz="8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كنترل متابوليسم يا سوخت و ساز انرژي درتمرينات بدني (ويتامينهاي گروه </a:t>
                      </a:r>
                      <a:r>
                        <a:rPr lang="en-US" sz="900" b="1">
                          <a:latin typeface="Times New Roman"/>
                          <a:ea typeface="Times New Roman"/>
                          <a:cs typeface="B Zar"/>
                        </a:rPr>
                        <a:t>B</a:t>
                      </a: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 كمپلكس)</a:t>
                      </a:r>
                      <a:endParaRPr lang="en-US" sz="8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كمك به جذب مواد غذايي ضروري (ويتامين</a:t>
                      </a:r>
                      <a:r>
                        <a:rPr lang="en-US" sz="900" b="1">
                          <a:latin typeface="Times New Roman"/>
                          <a:ea typeface="Times New Roman"/>
                          <a:cs typeface="B Zar"/>
                        </a:rPr>
                        <a:t>D</a:t>
                      </a: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 موجب جذب كلسيم و فسفر غذا مي گردد)</a:t>
                      </a:r>
                      <a:endParaRPr lang="en-US" sz="8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حفظ و توسعه اعمال سيستم عصبي (اسيد فوليك و تيامين )</a:t>
                      </a:r>
                      <a:r>
                        <a:rPr lang="ar-SA" sz="9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 </a:t>
                      </a:r>
                      <a:endParaRPr lang="en-US" sz="8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457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>
                          <a:latin typeface="Times New Roman"/>
                          <a:ea typeface="Times New Roman"/>
                          <a:cs typeface="B Zar"/>
                        </a:rPr>
                        <a:t>مواد معدني</a:t>
                      </a:r>
                      <a:endParaRPr lang="en-US" sz="8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استحكام و محافظت از استخوانها و دندانها (كلسيم ، فسفر و منزيم ) (فلورايد)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ايجاد ارتباطات عصبي (منزيم و كلسيم )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انتقال اكسيژن به سلولها و دي اكسيد كربن از آنها (اهن)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كنترل تعادل آب بدن و حفظ حجم خون ( سديم و پتاسيم ) 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كنترل سطح </a:t>
                      </a:r>
                      <a:r>
                        <a:rPr lang="en-US" sz="900" b="1" dirty="0">
                          <a:latin typeface="Times New Roman"/>
                          <a:ea typeface="Times New Roman"/>
                          <a:cs typeface="B Zar"/>
                        </a:rPr>
                        <a:t>PH</a:t>
                      </a: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 ( اسيدي يا بازي شدن مايعات بدن كه همواره بايد كمي اسيدي باشد) 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900" b="1" dirty="0">
                          <a:latin typeface="Times New Roman"/>
                          <a:ea typeface="Times New Roman"/>
                          <a:cs typeface="B Zar"/>
                        </a:rPr>
                        <a:t>كنترل آنزيمهايي كه درتوليد انرژي نقش دارند (روي )</a:t>
                      </a:r>
                      <a:endParaRPr lang="en-US" sz="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3657600" cy="3657600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SA" dirty="0" smtClean="0"/>
              <a:t>استفاده از موادغذايي مختلف غذاهاي سبك با حجم كم و كالري بالا همچنين پيشنهاد مي‌گردد كه مصرف غذا را دردوره‌هاي منظم درطول روز پخش نمايند زيرا باعث سهولت دردسترسي منابع انرژي درفعاليت بدني مي‌شود. </a:t>
            </a:r>
            <a:endParaRPr lang="en-US" dirty="0" smtClean="0"/>
          </a:p>
          <a:p>
            <a:pPr algn="r" rtl="1"/>
            <a:r>
              <a:rPr lang="ar-SA" dirty="0" smtClean="0"/>
              <a:t>-    غذاهايي برپايه چربي بايد محدود شود بخصوص هنگام تمرينات و قبل از مسابقات . همچنين توصيه مي‌گردد از چربيهاي غيراشباع گياهي استفاده شود . البته چربيهاي موجود در مواد غذايي براي برآورده كردن نيازهاي انرژي از اين ماده غذايي كافي مي‌باشد. </a:t>
            </a:r>
            <a:endParaRPr lang="en-US" dirty="0" smtClean="0"/>
          </a:p>
          <a:p>
            <a:pPr algn="r"/>
            <a:endParaRPr lang="en-US" dirty="0"/>
          </a:p>
        </p:txBody>
      </p:sp>
      <p:pic>
        <p:nvPicPr>
          <p:cNvPr id="4" name="Picture 3" descr="unn87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762000"/>
            <a:ext cx="4057650" cy="4876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استفاده از موادغذايي مختلف غذاهاي سبك با حجم كم و كالري بالا همچنين پيشنهاد مي‌گردد كه مصرف غذا را دردوره‌هاي منظم درطول روز پخش نمايند زيرا باعث سهولت دردسترسي منابع انرژي درفعاليت بدني مي‌شود. </a:t>
            </a:r>
            <a:endParaRPr lang="en-US" dirty="0" smtClean="0"/>
          </a:p>
          <a:p>
            <a:pPr algn="r" rtl="1"/>
            <a:r>
              <a:rPr lang="ar-SA" dirty="0" smtClean="0"/>
              <a:t>-    غذاهايي برپايه چربي بايد محدود شود بخصوص هنگام تمرينات و قبل از مسابقات . همچنين توصيه مي‌گردد از چربيهاي غيراشباع گياهي استفاده شود . البته چربيهاي موجود در مواد غذايي براي برآورده كردن نيازهاي انرژي از اين ماده غذايي كافي مي‌باشد. </a:t>
            </a:r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708</Words>
  <Application>Microsoft Office PowerPoint</Application>
  <PresentationFormat>On-screen Show (4:3)</PresentationFormat>
  <Paragraphs>77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موضوع:  اصول تغذیه و بهداشت در ورزش</vt:lpstr>
      <vt:lpstr>اصول بهداشت و  تغذيه ورزشي تعريف بهداشت : </vt:lpstr>
      <vt:lpstr>انواع بهداشت : بهداشت ورزشي ، بهداشت رواني ، بهداشت فردي </vt:lpstr>
      <vt:lpstr>موازين بهداشت ورزشي و تغذيه :</vt:lpstr>
      <vt:lpstr>آشنايي با اصول تغذيه ورزشي :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park net</cp:lastModifiedBy>
  <cp:revision>6</cp:revision>
  <dcterms:created xsi:type="dcterms:W3CDTF">2006-08-16T00:00:00Z</dcterms:created>
  <dcterms:modified xsi:type="dcterms:W3CDTF">2020-08-11T20:37:04Z</dcterms:modified>
</cp:coreProperties>
</file>