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14"/>
  </p:notesMasterIdLst>
  <p:sldIdLst>
    <p:sldId id="266" r:id="rId2"/>
    <p:sldId id="267" r:id="rId3"/>
    <p:sldId id="258" r:id="rId4"/>
    <p:sldId id="257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8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B Nazanin" panose="00000400000000000000" pitchFamily="2" charset="-78"/>
      <p:regular r:id="rId19"/>
      <p:bold r:id="rId20"/>
    </p:embeddedFont>
    <p:embeddedFont>
      <p:font typeface="Impact" panose="020B0806030902050204" pitchFamily="34" charset="0"/>
      <p:regular r:id="rId21"/>
    </p:embeddedFont>
    <p:embeddedFont>
      <p:font typeface="Gill Sans MT" panose="020B0502020104020203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3F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9B4EE-A7EE-439A-857A-3E3C26094B3F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DF68B-0EF4-4167-AC52-51EDC4F9A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2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3F16AB5-FBBB-429B-96E3-1CC64D9B7E7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392BEC-8E99-4DB8-8EF8-7E487F7FD57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997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6AB5-FBBB-429B-96E3-1CC64D9B7E7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2BEC-8E99-4DB8-8EF8-7E487F7FD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9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6AB5-FBBB-429B-96E3-1CC64D9B7E7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2BEC-8E99-4DB8-8EF8-7E487F7FD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6AB5-FBBB-429B-96E3-1CC64D9B7E7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2BEC-8E99-4DB8-8EF8-7E487F7FD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1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3F16AB5-FBBB-429B-96E3-1CC64D9B7E7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D392BEC-8E99-4DB8-8EF8-7E487F7FD57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96335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6AB5-FBBB-429B-96E3-1CC64D9B7E7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2BEC-8E99-4DB8-8EF8-7E487F7FD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382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6AB5-FBBB-429B-96E3-1CC64D9B7E7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2BEC-8E99-4DB8-8EF8-7E487F7FD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470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6AB5-FBBB-429B-96E3-1CC64D9B7E7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2BEC-8E99-4DB8-8EF8-7E487F7FD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7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6AB5-FBBB-429B-96E3-1CC64D9B7E7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2BEC-8E99-4DB8-8EF8-7E487F7FD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2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3F16AB5-FBBB-429B-96E3-1CC64D9B7E7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D392BEC-8E99-4DB8-8EF8-7E487F7FD5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0451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3F16AB5-FBBB-429B-96E3-1CC64D9B7E7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D392BEC-8E99-4DB8-8EF8-7E487F7FD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8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3F16AB5-FBBB-429B-96E3-1CC64D9B7E7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D392BEC-8E99-4DB8-8EF8-7E487F7FD5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95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6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6265" y="193183"/>
            <a:ext cx="37891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36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راهبرد حل مسئله ساده تر</a:t>
            </a:r>
            <a:endParaRPr lang="en-US" sz="36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29" y="3697307"/>
            <a:ext cx="8344830" cy="4739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6302" y="2743200"/>
            <a:ext cx="10166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cs typeface="B Nazanin" panose="00000400000000000000" pitchFamily="2" charset="-78"/>
              </a:rPr>
              <a:t>قطر خورشید 1392530 کیلومتر و قطر زمین 12756/6 کیلومتر است. قطر خورشید تقریبا چند برابر قطر زمین است؟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629" y="982537"/>
            <a:ext cx="10493753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cs typeface="B Nazanin" panose="00000400000000000000" pitchFamily="2" charset="-78"/>
              </a:rPr>
              <a:t>برای حل بعضی از مسئله ها، ابتدا مسئله ای ساده تر را که با مسئله اصلی در ارتباط است، حل می کنیم. سپس با استفاده از نتیجه و پاسخ مسئله ساده شده،جواب مسئله را به دست می آوریم.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5200" y="3697307"/>
            <a:ext cx="6717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cs typeface="B Nazanin" panose="00000400000000000000" pitchFamily="2" charset="-78"/>
              </a:rPr>
              <a:t>برای ساده شدن مسئله بهتر است از عددهای تقریبی استفاده کنید.خلاصه ی مسئله ی ساده شده را بنویسیدو پاسخ دهید.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2142" y="4873195"/>
            <a:ext cx="345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1000000 </a:t>
            </a:r>
            <a:r>
              <a:rPr lang="fa-I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≈ 1392530 </a:t>
            </a:r>
            <a:endParaRPr lang="en-US" sz="28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2142" y="5418141"/>
            <a:ext cx="280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  10000 </a:t>
            </a:r>
            <a:r>
              <a:rPr lang="fa-I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≈ 12756/6  </a:t>
            </a:r>
            <a:endParaRPr lang="en-US" sz="28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8303" y="5949595"/>
            <a:ext cx="3185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100=10000 ÷ 1000000</a:t>
            </a:r>
            <a:endParaRPr lang="en-US" sz="28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310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4901" y="180305"/>
            <a:ext cx="3760632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fa-IR" sz="36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راهبرد روش های نمادین</a:t>
            </a:r>
            <a:endParaRPr lang="en-US" sz="3600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9104" y="1210614"/>
            <a:ext cx="10446429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cs typeface="B Nazanin" panose="00000400000000000000" pitchFamily="2" charset="-78"/>
              </a:rPr>
              <a:t>در بعضی از مسئله ها می توانیم از مدل سازی هندسی استفاده کنیم. تبدیل مسئله به یک شکل هندسی و حل هندسی آن نیز نوعی روش نمادین یا مدل سازی به شمار می رود.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104" y="2743200"/>
            <a:ext cx="10446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cs typeface="B Nazanin" panose="00000400000000000000" pitchFamily="2" charset="-78"/>
              </a:rPr>
              <a:t>یک سالن مستطیل شکل است. می خواهند در مکانی از سقف این سالن دریچه ی کولر قرار دهند؛ به طوری که از 4 گوشه ی آن به یک اندازه باشد. محل دریچه را تعیین کنید.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70" y="3697307"/>
            <a:ext cx="8586709" cy="487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43" y="3918858"/>
            <a:ext cx="7411148" cy="42091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79886" y="4563742"/>
            <a:ext cx="333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7835047" y="4563742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9865217" y="5933347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6313715" y="6025680"/>
            <a:ext cx="373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محل قرار گرفتن دریچه در سقف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800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7882"/>
            <a:ext cx="12192000" cy="767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894" y="501094"/>
            <a:ext cx="5774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cs typeface="B Nazanin" panose="00000400000000000000" pitchFamily="2" charset="-78"/>
              </a:rPr>
              <a:t>مدیریت آموزش و پرورش ناحیه 3 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221" y="1686815"/>
            <a:ext cx="4049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3600" dirty="0" smtClean="0">
                <a:cs typeface="B Nazanin" panose="00000400000000000000" pitchFamily="2" charset="-78"/>
              </a:rPr>
              <a:t>گروه های آموزشی ناحیه 3 </a:t>
            </a:r>
            <a:endParaRPr lang="en-US" sz="3600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0104" y="2753712"/>
            <a:ext cx="2465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4000" dirty="0" smtClean="0">
                <a:cs typeface="B Nazanin" panose="00000400000000000000" pitchFamily="2" charset="-78"/>
              </a:rPr>
              <a:t>گلاره مردانپور 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7604" y="5486400"/>
            <a:ext cx="3740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سال تحصیلی 1400- 1399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4974" y="383514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a-IR" sz="320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جزوه درسی ریاضی هفتم </a:t>
            </a:r>
          </a:p>
          <a:p>
            <a:pPr algn="ctr"/>
            <a:r>
              <a:rPr lang="fa-IR" sz="320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فصل اول</a:t>
            </a:r>
            <a:endParaRPr lang="en-US" sz="3200" dirty="0">
              <a:ln/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17" y="368716"/>
            <a:ext cx="2082567" cy="168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8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2707" y="605525"/>
            <a:ext cx="2588653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فصل</a:t>
            </a:r>
            <a:r>
              <a:rPr lang="fa-IR" sz="6000" dirty="0" smtClean="0">
                <a:ln w="0"/>
                <a:solidFill>
                  <a:schemeClr val="accent1"/>
                </a:solidFill>
                <a:cs typeface="B Nazanin" panose="00000400000000000000" pitchFamily="2" charset="-78"/>
              </a:rPr>
              <a:t> </a:t>
            </a:r>
            <a:r>
              <a:rPr lang="fa-I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اول</a:t>
            </a:r>
            <a:endParaRPr lang="en-US" sz="6000" dirty="0">
              <a:ln w="0"/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8671" y="3549111"/>
            <a:ext cx="405007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راهبردهای حل مساله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258" y="2061275"/>
            <a:ext cx="4912962" cy="45243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600" dirty="0" smtClean="0">
                <a:cs typeface="B Nazanin" panose="00000400000000000000" pitchFamily="2" charset="-78"/>
              </a:rPr>
              <a:t>راهبرد رسم شکل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600" dirty="0" smtClean="0">
                <a:cs typeface="B Nazanin" panose="00000400000000000000" pitchFamily="2" charset="-78"/>
              </a:rPr>
              <a:t>راهبرد الگوسازی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600" dirty="0" smtClean="0">
                <a:cs typeface="B Nazanin" panose="00000400000000000000" pitchFamily="2" charset="-78"/>
              </a:rPr>
              <a:t>راهبرد حذف حالتهای نامطلوب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600" dirty="0" smtClean="0">
                <a:cs typeface="B Nazanin" panose="00000400000000000000" pitchFamily="2" charset="-78"/>
              </a:rPr>
              <a:t>راهبرد الگویابی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600" dirty="0" smtClean="0">
                <a:cs typeface="B Nazanin" panose="00000400000000000000" pitchFamily="2" charset="-78"/>
              </a:rPr>
              <a:t>راهبرد حدس و آزمایش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600" dirty="0" smtClean="0">
                <a:cs typeface="B Nazanin" panose="00000400000000000000" pitchFamily="2" charset="-78"/>
              </a:rPr>
              <a:t>راهبرد زیرمساله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600" dirty="0" smtClean="0">
                <a:cs typeface="B Nazanin" panose="00000400000000000000" pitchFamily="2" charset="-78"/>
              </a:rPr>
              <a:t>راهبرد حل مساله ساده تر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600" dirty="0" smtClean="0">
                <a:cs typeface="B Nazanin" panose="00000400000000000000" pitchFamily="2" charset="-78"/>
              </a:rPr>
              <a:t>راهبرد روش های نمادین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1383" y="297567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2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86797" y="207495"/>
            <a:ext cx="2936384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b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fa-IR" sz="3600" b="1" dirty="0" smtClean="0">
                <a:ln/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راهبرد رسم شکل</a:t>
            </a:r>
            <a:endParaRPr lang="en-US" sz="3600" b="1" dirty="0">
              <a:ln/>
              <a:solidFill>
                <a:schemeClr val="accent3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9780" y="1082351"/>
            <a:ext cx="9981126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r"/>
            <a:r>
              <a:rPr lang="fa-IR" sz="3200" dirty="0">
                <a:solidFill>
                  <a:schemeClr val="accent5">
                    <a:lumMod val="75000"/>
                  </a:schemeClr>
                </a:solidFill>
              </a:rPr>
              <a:t>کشیدن یک شکل مناسب می تواند به حل مساله کمک کند یا به طور کامل آن را حل کند، به طوری که نیازی به نوشتن عملیات و محاسبه نباشد.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9085" y="2398545"/>
            <a:ext cx="9702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cs typeface="B Nazanin" panose="00000400000000000000" pitchFamily="2" charset="-78"/>
              </a:rPr>
              <a:t>یک باغچه مستطیل شکل به طول 10 و عرض 5 متر است. اگر به فاصله یک متر از ضلع های باغچه دور تا دور آن را نرده بکشیم، چند متر نرده احتیاج داریم؟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4741" y="3439224"/>
            <a:ext cx="570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ابتدا یک مستطیل رسم می کنیم.</a:t>
            </a:r>
          </a:p>
          <a:p>
            <a:pPr algn="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دور آن به فاصله یک متر از هر ضلع خط می کشیم.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7" name="Left Brace 6"/>
          <p:cNvSpPr/>
          <p:nvPr/>
        </p:nvSpPr>
        <p:spPr>
          <a:xfrm rot="5400000">
            <a:off x="3197215" y="1959388"/>
            <a:ext cx="342275" cy="3592334"/>
          </a:xfrm>
          <a:prstGeom prst="leftBrace">
            <a:avLst>
              <a:gd name="adj1" fmla="val 98176"/>
              <a:gd name="adj2" fmla="val 509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>
            <a:off x="1103724" y="4015236"/>
            <a:ext cx="342275" cy="2668903"/>
          </a:xfrm>
          <a:prstGeom prst="leftBrace">
            <a:avLst>
              <a:gd name="adj1" fmla="val 98176"/>
              <a:gd name="adj2" fmla="val 5019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66742" y="3181068"/>
            <a:ext cx="56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12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4768" y="5088351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7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1360" y="4417454"/>
            <a:ext cx="1800515" cy="123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120384" y="4578262"/>
            <a:ext cx="2520437" cy="1505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0545" y="4658839"/>
            <a:ext cx="47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10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66358" y="5102993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5</a:t>
            </a:r>
            <a:endParaRPr lang="en-US" dirty="0"/>
          </a:p>
        </p:txBody>
      </p:sp>
      <p:sp>
        <p:nvSpPr>
          <p:cNvPr id="27" name="Left-Right Arrow 26"/>
          <p:cNvSpPr/>
          <p:nvPr/>
        </p:nvSpPr>
        <p:spPr>
          <a:xfrm>
            <a:off x="4621506" y="5181347"/>
            <a:ext cx="523699" cy="369051"/>
          </a:xfrm>
          <a:prstGeom prst="leftRightArrow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1</a:t>
            </a:r>
            <a:endParaRPr lang="en-US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8" name="Left-Right Arrow 27"/>
          <p:cNvSpPr/>
          <p:nvPr/>
        </p:nvSpPr>
        <p:spPr>
          <a:xfrm rot="5400000">
            <a:off x="2953243" y="6170919"/>
            <a:ext cx="586036" cy="440404"/>
          </a:xfrm>
          <a:prstGeom prst="leftRightArrow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1</a:t>
            </a:r>
            <a:endParaRPr lang="en-US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9" name="Left-Right Arrow 28"/>
          <p:cNvSpPr/>
          <p:nvPr/>
        </p:nvSpPr>
        <p:spPr>
          <a:xfrm rot="5400000">
            <a:off x="2964748" y="4106983"/>
            <a:ext cx="563026" cy="379532"/>
          </a:xfrm>
          <a:prstGeom prst="leftRightArrow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1</a:t>
            </a:r>
            <a:endParaRPr lang="en-US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0" name="Left-Right Arrow 29"/>
          <p:cNvSpPr/>
          <p:nvPr/>
        </p:nvSpPr>
        <p:spPr>
          <a:xfrm>
            <a:off x="1611621" y="5088351"/>
            <a:ext cx="514440" cy="369051"/>
          </a:xfrm>
          <a:prstGeom prst="leftRightArrow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1</a:t>
            </a:r>
            <a:endParaRPr lang="en-US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72186" y="4007270"/>
            <a:ext cx="3615038" cy="267686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610983" y="5028171"/>
            <a:ext cx="5168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B Nazanin" panose="00000400000000000000" pitchFamily="2" charset="-78"/>
              </a:rPr>
              <a:t>38 متر نرده لازم است.    38 = 7+12+7+12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503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7" grpId="0" animBg="1"/>
      <p:bldP spid="13" grpId="0" animBg="1"/>
      <p:bldP spid="14" grpId="0"/>
      <p:bldP spid="15" grpId="0"/>
      <p:bldP spid="17" grpId="0" animBg="1"/>
      <p:bldP spid="19" grpId="0"/>
      <p:bldP spid="20" grpId="0"/>
      <p:bldP spid="27" grpId="0" animBg="1"/>
      <p:bldP spid="28" grpId="0" animBg="1"/>
      <p:bldP spid="29" grpId="0" animBg="1"/>
      <p:bldP spid="30" grpId="0" animBg="1"/>
      <p:bldP spid="32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9606" y="115911"/>
            <a:ext cx="273504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a-IR" sz="40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راهبرد الگوسازی</a:t>
            </a:r>
            <a:endParaRPr lang="en-US" sz="40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6676" y="1075563"/>
            <a:ext cx="10161431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برای حل بعضی از مساله ها باید همه ی حالتهای ممکن را بنویسید. برای اینکه هیچ حالتی از قلم نیفتد، لازم است آنها را با نظم، الگو و ترتیبی مشخص بنویسید.</a:t>
            </a:r>
            <a:endParaRPr lang="en-US" sz="2800" dirty="0">
              <a:solidFill>
                <a:schemeClr val="accent4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6676" y="2400199"/>
            <a:ext cx="10053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cs typeface="B Nazanin" panose="00000400000000000000" pitchFamily="2" charset="-78"/>
              </a:rPr>
              <a:t>با انگشتان یک دست به 5 صورت می توان عدد 1 را نشان داد. به چند صورت می توان عدد 2 را نشان داد؟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58" y="3679250"/>
            <a:ext cx="10058400" cy="571264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151509"/>
              </p:ext>
            </p:extLst>
          </p:nvPr>
        </p:nvGraphicFramePr>
        <p:xfrm>
          <a:off x="4303059" y="3140133"/>
          <a:ext cx="5157693" cy="301861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83341">
                  <a:extLst>
                    <a:ext uri="{9D8B030D-6E8A-4147-A177-3AD203B41FA5}">
                      <a16:colId xmlns:a16="http://schemas.microsoft.com/office/drawing/2014/main" xmlns="" val="1643239675"/>
                    </a:ext>
                  </a:extLst>
                </a:gridCol>
                <a:gridCol w="2433918">
                  <a:extLst>
                    <a:ext uri="{9D8B030D-6E8A-4147-A177-3AD203B41FA5}">
                      <a16:colId xmlns:a16="http://schemas.microsoft.com/office/drawing/2014/main" xmlns="" val="405356473"/>
                    </a:ext>
                  </a:extLst>
                </a:gridCol>
                <a:gridCol w="1540434">
                  <a:extLst>
                    <a:ext uri="{9D8B030D-6E8A-4147-A177-3AD203B41FA5}">
                      <a16:colId xmlns:a16="http://schemas.microsoft.com/office/drawing/2014/main" xmlns="" val="1023159615"/>
                    </a:ext>
                  </a:extLst>
                </a:gridCol>
              </a:tblGrid>
              <a:tr h="503103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انگشت</a:t>
                      </a:r>
                      <a:r>
                        <a:rPr lang="fa-IR" sz="2000" baseline="0" dirty="0" smtClean="0"/>
                        <a:t> ها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انگشت</a:t>
                      </a:r>
                      <a:r>
                        <a:rPr lang="fa-IR" sz="2000" baseline="0" dirty="0" smtClean="0"/>
                        <a:t> های جفت شده 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/>
                        <a:t>تعداد حالات</a:t>
                      </a:r>
                      <a:r>
                        <a:rPr lang="fa-IR" sz="2000" baseline="0" dirty="0" smtClean="0"/>
                        <a:t> 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182540"/>
                  </a:ext>
                </a:extLst>
              </a:tr>
              <a:tr h="50310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0940960"/>
                  </a:ext>
                </a:extLst>
              </a:tr>
              <a:tr h="50310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3253005"/>
                  </a:ext>
                </a:extLst>
              </a:tr>
              <a:tr h="50310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140056"/>
                  </a:ext>
                </a:extLst>
              </a:tr>
              <a:tr h="50310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8323078"/>
                  </a:ext>
                </a:extLst>
              </a:tr>
              <a:tr h="50310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760282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08072" y="3688812"/>
            <a:ext cx="10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انگشت 1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3645" y="3679250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2و3و4و5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0383" y="3688813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4 حالت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0972" y="4181256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انگشت 2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3645" y="4167376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3و4و5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0382" y="4181256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3 حالت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4521" y="4673700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انگشت 3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3858" y="4682648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4و5 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02703" y="4649442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2 حالت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6665" y="5160305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انگشت 4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1858" y="5144313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5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36779" y="5117628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1 حالت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47676" y="5668054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انگشت 5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6550" y="5695220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dirty="0" smtClean="0">
                <a:cs typeface="B Nazanin" panose="00000400000000000000" pitchFamily="2" charset="-78"/>
              </a:rPr>
              <a:t>قبلا با همه جفت شده است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36779" y="5696099"/>
            <a:ext cx="70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−−−−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34066" y="6292501"/>
            <a:ext cx="759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به 10حالت می توان عدد 2 را با انگشتان یک دست نشان داد. 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823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5575" y="135986"/>
            <a:ext cx="528542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fa-IR" sz="3600" b="1" dirty="0" smtClean="0">
                <a:solidFill>
                  <a:schemeClr val="accent4"/>
                </a:solidFill>
                <a:cs typeface="B Nazanin" panose="00000400000000000000" pitchFamily="2" charset="-78"/>
              </a:rPr>
              <a:t>راهبرد حذف حالت های نامطلوب</a:t>
            </a:r>
            <a:endParaRPr lang="en-US" sz="36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6358" y="914400"/>
            <a:ext cx="9998433" cy="95410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Nazanin" panose="00000400000000000000" pitchFamily="2" charset="-78"/>
              </a:rPr>
              <a:t>ابتدا فهرستی از تمام حالت ها به دست آورید، سپس با توجه به شرایط گفته شده در مساله، حالتهای نامطلوب را حذف کنید.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6358" y="2292440"/>
            <a:ext cx="999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cs typeface="B Nazanin" panose="00000400000000000000" pitchFamily="2" charset="-78"/>
              </a:rPr>
              <a:t>مجموع سن سه نفر 14 سال و حاصل ضرب آنها 70 است. سن بزرگ ترین نفر چقدر است؟</a:t>
            </a:r>
            <a:endParaRPr lang="en-US" sz="2800" dirty="0">
              <a:cs typeface="B Nazanin" panose="000004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38049"/>
              </p:ext>
            </p:extLst>
          </p:nvPr>
        </p:nvGraphicFramePr>
        <p:xfrm>
          <a:off x="1944914" y="2983894"/>
          <a:ext cx="8128000" cy="27057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5870915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22929634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6944578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785451658"/>
                    </a:ext>
                  </a:extLst>
                </a:gridCol>
              </a:tblGrid>
              <a:tr h="541141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anose="00000400000000000000" pitchFamily="2" charset="-78"/>
                        </a:rPr>
                        <a:t>نفر</a:t>
                      </a:r>
                      <a:r>
                        <a:rPr lang="fa-IR" sz="2800" baseline="0" dirty="0" smtClean="0">
                          <a:cs typeface="B Nazanin" panose="00000400000000000000" pitchFamily="2" charset="-78"/>
                        </a:rPr>
                        <a:t> اول </a:t>
                      </a:r>
                      <a:endParaRPr lang="en-US" sz="28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anose="00000400000000000000" pitchFamily="2" charset="-78"/>
                        </a:rPr>
                        <a:t>نفر</a:t>
                      </a:r>
                      <a:r>
                        <a:rPr lang="fa-IR" sz="2800" baseline="0" dirty="0" smtClean="0">
                          <a:cs typeface="B Nazanin" panose="00000400000000000000" pitchFamily="2" charset="-78"/>
                        </a:rPr>
                        <a:t> دوم </a:t>
                      </a:r>
                      <a:endParaRPr lang="en-US" sz="28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anose="00000400000000000000" pitchFamily="2" charset="-78"/>
                        </a:rPr>
                        <a:t>نفر</a:t>
                      </a:r>
                      <a:r>
                        <a:rPr lang="fa-IR" sz="2800" baseline="0" dirty="0" smtClean="0">
                          <a:cs typeface="B Nazanin" panose="00000400000000000000" pitchFamily="2" charset="-78"/>
                        </a:rPr>
                        <a:t> سوم </a:t>
                      </a:r>
                      <a:endParaRPr lang="en-US" sz="28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anose="00000400000000000000" pitchFamily="2" charset="-78"/>
                        </a:rPr>
                        <a:t>مجموع</a:t>
                      </a:r>
                      <a:endParaRPr lang="en-US" sz="28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5290249"/>
                  </a:ext>
                </a:extLst>
              </a:tr>
              <a:tr h="5411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8144356"/>
                  </a:ext>
                </a:extLst>
              </a:tr>
              <a:tr h="5411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9703692"/>
                  </a:ext>
                </a:extLst>
              </a:tr>
              <a:tr h="5411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7786470"/>
                  </a:ext>
                </a:extLst>
              </a:tr>
              <a:tr h="5411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344098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52211" y="3526619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1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4256" y="3526619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2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4950" y="3526619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35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1500" y="3499853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38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43284" y="3526619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نادرست</a:t>
            </a:r>
            <a:endParaRPr lang="en-US" sz="28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7649" y="4084889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1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0853" y="4107190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5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1563" y="4069344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14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42520" y="4056213"/>
            <a:ext cx="595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20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06778" y="4056213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نادرست</a:t>
            </a:r>
            <a:endParaRPr lang="en-US" sz="28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3949" y="4608109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1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46782" y="4579433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7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85914" y="4579433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10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43283" y="4592564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نادرست</a:t>
            </a:r>
            <a:endParaRPr lang="en-US" sz="28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71500" y="4592564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18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87844" y="5162055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2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46782" y="5162055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5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5720" y="5176132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7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97004" y="5162055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14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14616" y="5102653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درست</a:t>
            </a:r>
            <a:endParaRPr lang="en-US" sz="2800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58702" y="6074424"/>
            <a:ext cx="440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سن بزرگ ترین نفر 7 سال است.</a:t>
            </a:r>
          </a:p>
        </p:txBody>
      </p:sp>
    </p:spTree>
    <p:extLst>
      <p:ext uri="{BB962C8B-B14F-4D97-AF65-F5344CB8AC3E}">
        <p14:creationId xmlns:p14="http://schemas.microsoft.com/office/powerpoint/2010/main" val="98334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5" grpId="0"/>
      <p:bldP spid="2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6879" y="257576"/>
            <a:ext cx="2393128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Nazanin" panose="00000400000000000000" pitchFamily="2" charset="-78"/>
              </a:rPr>
              <a:t>راهبرد الگویابی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1673" y="1184856"/>
            <a:ext cx="10558334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fa-IR" sz="2600" b="1" dirty="0" smtClean="0">
                <a:ln/>
                <a:solidFill>
                  <a:schemeClr val="accent4"/>
                </a:solidFill>
                <a:cs typeface="B Nazanin" panose="00000400000000000000" pitchFamily="2" charset="-78"/>
              </a:rPr>
              <a:t>در ریاضی با دو نوع الگوی عددی یا هندسی روبه رو می شویم. کشف الگو، رابطه و نظم موجود در بین دنباله های عددی یا هندسی کمک میکند تا بتوانید خواسته مساله را به دست آورید.</a:t>
            </a:r>
            <a:endParaRPr lang="en-US" sz="2600" b="1" dirty="0">
              <a:ln/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2948" y="2358357"/>
            <a:ext cx="833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cs typeface="B Nazanin" panose="00000400000000000000" pitchFamily="2" charset="-78"/>
              </a:rPr>
              <a:t>سه عدد بعدی الگوهای زیر را بنویسید. رابطه ی بین عددها را توضیح دهید.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2742" y="3048000"/>
            <a:ext cx="5210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..... و ....... و ....... و 13 و 10 و 7 و 4 و 1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9702" y="3162526"/>
            <a:ext cx="40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به هر عدد سه واحد اضافه می شود </a:t>
            </a:r>
            <a:endParaRPr lang="en-US" sz="2800" dirty="0">
              <a:solidFill>
                <a:schemeClr val="accent3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723" y="3047999"/>
            <a:ext cx="55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16</a:t>
            </a:r>
            <a:endParaRPr lang="en-US" sz="32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972" y="3017221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19</a:t>
            </a:r>
            <a:endParaRPr lang="en-US" sz="32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2721" y="3017220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22</a:t>
            </a:r>
            <a:endParaRPr lang="en-US" sz="32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9970" y="3799197"/>
            <a:ext cx="619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........ و........ و.......  و 16   و  9    و 4   و  1  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8856" y="4060807"/>
            <a:ext cx="377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45850" y="4638095"/>
            <a:ext cx="723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1×1</a:t>
            </a:r>
            <a:endParaRPr lang="en-US" sz="3200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87167" y="4005441"/>
            <a:ext cx="374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en-US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2102131" y="4603367"/>
            <a:ext cx="723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2×2</a:t>
            </a:r>
            <a:endParaRPr lang="en-US" sz="3200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8412" y="4060806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en-US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2926149" y="4638094"/>
            <a:ext cx="723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3×3</a:t>
            </a:r>
            <a:endParaRPr lang="en-US" sz="3200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12746" y="4024395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en-US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3808673" y="4638094"/>
            <a:ext cx="723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4×4</a:t>
            </a:r>
            <a:endParaRPr lang="en-US" sz="3200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3952" y="4493738"/>
            <a:ext cx="6191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این عددها حاصل ضرب اعداد طبیعی در خودشان است</a:t>
            </a:r>
            <a:endParaRPr lang="en-US" sz="2800" dirty="0">
              <a:solidFill>
                <a:schemeClr val="accent3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9313" y="3732007"/>
            <a:ext cx="66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25</a:t>
            </a:r>
            <a:endParaRPr lang="en-US" sz="32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3952" y="3744857"/>
            <a:ext cx="55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36</a:t>
            </a:r>
            <a:endParaRPr lang="en-US" sz="32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05386" y="3799196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49</a:t>
            </a:r>
            <a:endParaRPr lang="en-US" sz="32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9970" y="5766451"/>
            <a:ext cx="4711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.... و ..... و ..... و 8 و 16 و 32 و 64 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61552" y="5766451"/>
            <a:ext cx="3488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عددها به ترتیب نصف شده اند.</a:t>
            </a:r>
            <a:endParaRPr lang="en-US" sz="2800" dirty="0">
              <a:solidFill>
                <a:schemeClr val="accent3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02514" y="5704896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4</a:t>
            </a:r>
            <a:endParaRPr lang="en-US" sz="32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52946" y="5714491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2</a:t>
            </a:r>
            <a:endParaRPr lang="en-US" sz="32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60828" y="5699261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1</a:t>
            </a:r>
            <a:endParaRPr lang="en-US" sz="32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474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0" grpId="0"/>
      <p:bldP spid="11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56" y="4171112"/>
            <a:ext cx="9854788" cy="5597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28501" y="174171"/>
            <a:ext cx="346921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a-IR" sz="3600" dirty="0" smtClean="0">
                <a:cs typeface="B Nazanin" panose="00000400000000000000" pitchFamily="2" charset="-78"/>
              </a:rPr>
              <a:t>راهبرد حدس و آزمایش</a:t>
            </a:r>
            <a:endParaRPr lang="en-US" sz="3600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8356" y="1023725"/>
            <a:ext cx="10663635" cy="8925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fa-IR" sz="25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Nazanin" panose="00000400000000000000" pitchFamily="2" charset="-78"/>
              </a:rPr>
              <a:t>ممکن است حل یک مساله، روش مستقیمی نداشته باشد، یا راه رسیدن به آن طولانی باشد. شما می توانید با یک روش منطقی و منظم پاسخ احتمالی مساله را حدس بزنید.</a:t>
            </a:r>
            <a:endParaRPr lang="en-US" sz="2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4974" y="2119500"/>
            <a:ext cx="101270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500" dirty="0" smtClean="0">
                <a:cs typeface="B Nazanin" panose="00000400000000000000" pitchFamily="2" charset="-78"/>
              </a:rPr>
              <a:t>20 دستگاه دوچرخه و سه چرخه در یک پارکینگ وجود دارد. اگر تعداد کل چرخ های آن ها 45 عدد باشد، چند دوچرخه و چند سه چرخه در پارکینگ وجود دارد؟</a:t>
            </a:r>
            <a:endParaRPr lang="en-US" sz="2500" dirty="0">
              <a:cs typeface="B Nazanin" panose="00000400000000000000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545603"/>
              </p:ext>
            </p:extLst>
          </p:nvPr>
        </p:nvGraphicFramePr>
        <p:xfrm>
          <a:off x="5452672" y="3184497"/>
          <a:ext cx="5996646" cy="25714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86010">
                  <a:extLst>
                    <a:ext uri="{9D8B030D-6E8A-4147-A177-3AD203B41FA5}">
                      <a16:colId xmlns:a16="http://schemas.microsoft.com/office/drawing/2014/main" xmlns="" val="1141424366"/>
                    </a:ext>
                  </a:extLst>
                </a:gridCol>
                <a:gridCol w="1532586">
                  <a:extLst>
                    <a:ext uri="{9D8B030D-6E8A-4147-A177-3AD203B41FA5}">
                      <a16:colId xmlns:a16="http://schemas.microsoft.com/office/drawing/2014/main" xmlns="" val="1018356764"/>
                    </a:ext>
                  </a:extLst>
                </a:gridCol>
                <a:gridCol w="3078050">
                  <a:extLst>
                    <a:ext uri="{9D8B030D-6E8A-4147-A177-3AD203B41FA5}">
                      <a16:colId xmlns:a16="http://schemas.microsoft.com/office/drawing/2014/main" xmlns="" val="3510827566"/>
                    </a:ext>
                  </a:extLst>
                </a:gridCol>
              </a:tblGrid>
              <a:tr h="642869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تعداد</a:t>
                      </a:r>
                      <a:r>
                        <a:rPr lang="fa-IR" baseline="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 دوچرخه 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تعداد سه</a:t>
                      </a:r>
                      <a:r>
                        <a:rPr lang="fa-IR" baseline="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 چرخه 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بررسی</a:t>
                      </a:r>
                      <a:r>
                        <a:rPr lang="fa-IR" baseline="0" dirty="0" smtClean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 و آزمایش</a:t>
                      </a:r>
                      <a:endParaRPr lang="en-US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1321379"/>
                  </a:ext>
                </a:extLst>
              </a:tr>
              <a:tr h="6428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464686"/>
                  </a:ext>
                </a:extLst>
              </a:tr>
              <a:tr h="6428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0191261"/>
                  </a:ext>
                </a:extLst>
              </a:tr>
              <a:tr h="6428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090856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78154" y="3832558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10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8912" y="3832558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10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58415" y="3832558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50 = 30 + 20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70091" y="3863335"/>
            <a:ext cx="96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</a:rPr>
              <a:t>نادرست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8078" y="4470235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12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6078" y="4480619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8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46580" y="4480619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48 = 24+ 24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00022" y="4464124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نادرست</a:t>
            </a:r>
            <a:endParaRPr lang="en-US" sz="28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8154" y="5107912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15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66078" y="5188231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5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83499" y="5188231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45 = 15 + 30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43304" y="5056333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درست</a:t>
            </a:r>
            <a:endParaRPr lang="en-US" sz="3200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557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  <p:bldP spid="12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25058" y="167425"/>
            <a:ext cx="2836033" cy="707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a-IR" sz="4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Nazanin" panose="00000400000000000000" pitchFamily="2" charset="-78"/>
              </a:rPr>
              <a:t>راهبرد زیر مسئله</a:t>
            </a:r>
            <a:endParaRPr lang="en-US" sz="4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9099" y="1017432"/>
            <a:ext cx="1047932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solidFill>
                  <a:srgbClr val="FFFF00"/>
                </a:solidFill>
                <a:cs typeface="B Nazanin" panose="00000400000000000000" pitchFamily="2" charset="-78"/>
              </a:rPr>
              <a:t>مسئله ی پیچیده و چند مرحله ای را به چند مسئله ساده تبدیل کنید. فهرستی از این زیر مسئله ها را درست کنید؛ سپس به آنها پاسخ دهید. </a:t>
            </a:r>
            <a:endParaRPr lang="en-US" sz="2400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5946" y="2266682"/>
            <a:ext cx="10305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پس انداز هفتگی محمد، 3000 تومان است. او حساب کرد 5 هفته پس انداز او، نصف قیمت کیفی است که دوست دارد بخرد. قیمت کیف چقدر است؟ 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3652" y="3644721"/>
            <a:ext cx="9290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الف) پس انداز 5 هفته چقدر می شود؟ 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7588" y="3515932"/>
            <a:ext cx="2820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rgbClr val="009900"/>
                </a:solidFill>
                <a:cs typeface="B Nazanin" panose="00000400000000000000" pitchFamily="2" charset="-78"/>
              </a:rPr>
              <a:t>15000 = 3000 × 5</a:t>
            </a:r>
            <a:endParaRPr lang="en-US" sz="3200" dirty="0">
              <a:solidFill>
                <a:srgbClr val="0099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0338" y="4489050"/>
            <a:ext cx="674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ب) اگر این عدد نصف قیمت کیف باشد، قیمت کیف چقدر است؟ 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7588" y="5048518"/>
            <a:ext cx="2746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30000 = 15000 × 2 </a:t>
            </a:r>
            <a:endParaRPr lang="en-US" sz="28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74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ریاضی هفتم فصل 1</Template>
  <TotalTime>0</TotalTime>
  <Words>895</Words>
  <Application>Microsoft Office PowerPoint</Application>
  <PresentationFormat>Widescreen</PresentationFormat>
  <Paragraphs>147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B Nazanin</vt:lpstr>
      <vt:lpstr>Times New Roman</vt:lpstr>
      <vt:lpstr>Impact</vt:lpstr>
      <vt:lpstr>Arial</vt:lpstr>
      <vt:lpstr>Gill Sans MT</vt:lpstr>
      <vt:lpstr>Majalla UI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almasiran</dc:creator>
  <cp:lastModifiedBy>almasiran</cp:lastModifiedBy>
  <cp:revision>1</cp:revision>
  <dcterms:created xsi:type="dcterms:W3CDTF">2020-09-12T07:22:41Z</dcterms:created>
  <dcterms:modified xsi:type="dcterms:W3CDTF">2020-09-12T07:23:20Z</dcterms:modified>
  <cp:contentStatus/>
</cp:coreProperties>
</file>