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56A"/>
    <a:srgbClr val="99FF99"/>
    <a:srgbClr val="FF6699"/>
    <a:srgbClr val="216D39"/>
    <a:srgbClr val="962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178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719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1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884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358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516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097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442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747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544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57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AA61-36A6-4E2C-868B-FC27E01A845E}" type="datetimeFigureOut">
              <a:rPr lang="fa-IR" smtClean="0"/>
              <a:t>05/01/1442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DCD0-B261-4171-AC20-0DAED6E89C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30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0">
            <a:gsLst>
              <a:gs pos="36000">
                <a:srgbClr val="7030A0"/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69000">
                <a:srgbClr val="962651"/>
              </a:gs>
            </a:gsLst>
            <a:lin ang="7800000" scaled="0"/>
            <a:tileRect/>
          </a:gradFill>
          <a:ln>
            <a:solidFill>
              <a:schemeClr val="accent1">
                <a:shade val="50000"/>
                <a:alpha val="85000"/>
              </a:schemeClr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27" y="393192"/>
            <a:ext cx="8038543" cy="5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9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476" y="159774"/>
                <a:ext cx="11779045" cy="60016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جمله عمومی و دنباله حسابی : 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در دنباله حسابی جمله عمومی به صورت زیر می باشد:</a:t>
                </a:r>
              </a:p>
              <a:p>
                <a:pPr rt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+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(n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1) d</a:t>
                </a:r>
                <a:endParaRPr lang="fa-IR" sz="32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که در آن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جمله ی اول و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قدر نسبت و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شماره جمله می باشد. برای یافتن هر جمله از دنباله کافیست به جای </a:t>
                </a:r>
                <a:r>
                  <a:rPr lang="en-US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عدد قرار دهیم و لازم است جمله ی اول و قدر نسبت را قبل از آن مشخص کنیم.</a:t>
                </a:r>
              </a:p>
              <a:p>
                <a:pPr algn="r" rtl="1">
                  <a:lnSpc>
                    <a:spcPct val="150000"/>
                  </a:lnSpc>
                </a:pPr>
                <a:endParaRPr lang="fa-IR" sz="3200" dirty="0" smtClean="0">
                  <a:solidFill>
                    <a:srgbClr val="00B0F0"/>
                  </a:solidFill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توجه : 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برای نوشتن جمله ی عمومی دنباله حسابی کافیست با یافتن مقدار قدر نسبت و مشخص کردن جمله ی اول و جایگذاری در فرمول ، جمله عمومی را بیابیم.</a:t>
                </a:r>
                <a:endParaRPr lang="fa-IR" sz="3200" dirty="0">
                  <a:solidFill>
                    <a:srgbClr val="00B0F0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159774"/>
                <a:ext cx="11779045" cy="6001643"/>
              </a:xfrm>
              <a:prstGeom prst="rect">
                <a:avLst/>
              </a:prstGeom>
              <a:blipFill>
                <a:blip r:embed="rId3"/>
                <a:stretch>
                  <a:fillRect l="-1294" r="-1294" b="-121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55805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476" y="159774"/>
            <a:ext cx="11779045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   مثال: </a:t>
            </a:r>
            <a:r>
              <a:rPr lang="fa-IR" sz="3200" dirty="0" smtClean="0">
                <a:solidFill>
                  <a:srgbClr val="EF356A"/>
                </a:solidFill>
                <a:cs typeface="B Nazanin" panose="00000400000000000000" pitchFamily="2" charset="-78"/>
              </a:rPr>
              <a:t>جمله عمومی دنباله رو به رو را بیابید ، پس از آن جمله 27 ام را مشخص کنید.</a:t>
            </a:r>
          </a:p>
          <a:p>
            <a:pPr rtl="1">
              <a:lnSpc>
                <a:spcPct val="2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-1 , 0 , 1 , 2 , ...</a:t>
            </a:r>
            <a:endParaRPr lang="fa-IR" sz="32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B Nazanin" panose="00000400000000000000" pitchFamily="2" charset="-78"/>
            </a:endParaRPr>
          </a:p>
          <a:p>
            <a:pPr rtl="1">
              <a:lnSpc>
                <a:spcPct val="2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          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a</a:t>
            </a:r>
            <a:r>
              <a:rPr lang="en-US" sz="3200" b="1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= -1                              d = 0 ― (―1) = 1                 ⇒  d = 1     </a:t>
            </a:r>
          </a:p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     a</a:t>
            </a:r>
            <a:r>
              <a:rPr lang="en-US" sz="3200" b="1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n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= a</a:t>
            </a:r>
            <a:r>
              <a:rPr lang="en-US" sz="3200" b="1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+ (n ― 1) d             ⇒ a</a:t>
            </a:r>
            <a:r>
              <a:rPr lang="en-US" sz="3200" b="1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n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= ―1 + (n ― 1) × 1</a:t>
            </a:r>
            <a:r>
              <a:rPr lang="fa-IR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جمله عمومی</a:t>
            </a:r>
          </a:p>
          <a:p>
            <a:pPr algn="ctr" rtl="1">
              <a:lnSpc>
                <a:spcPct val="20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a</a:t>
            </a:r>
            <a:r>
              <a:rPr lang="en-US" sz="3200" b="1" baseline="-25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= ―1 +  (n ― 1)</a:t>
            </a:r>
            <a:endParaRPr lang="fa-IR" sz="32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B Nazanin" panose="00000400000000000000" pitchFamily="2" charset="-78"/>
            </a:endParaRPr>
          </a:p>
          <a:p>
            <a:pPr rtl="1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n = 27          </a:t>
            </a:r>
            <a:r>
              <a:rPr lang="en-US" sz="32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a</a:t>
            </a:r>
            <a:r>
              <a:rPr lang="en-US" sz="3200" b="1" baseline="-25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27</a:t>
            </a:r>
            <a:r>
              <a:rPr lang="en-US" sz="32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 = ―1 + (27 ― 1) × 1 = ―1 + 26 = 25</a:t>
            </a:r>
            <a:r>
              <a:rPr lang="fa-IR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جمله 27 ام </a:t>
            </a:r>
            <a:endParaRPr lang="fa-IR" sz="32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716281" y="636827"/>
            <a:ext cx="269240" cy="269240"/>
          </a:xfrm>
          <a:prstGeom prst="ellipse">
            <a:avLst/>
          </a:prstGeom>
          <a:gradFill>
            <a:gsLst>
              <a:gs pos="25000">
                <a:srgbClr val="FF0000"/>
              </a:gs>
              <a:gs pos="77000">
                <a:srgbClr val="FFFF00"/>
              </a:gs>
            </a:gsLst>
            <a:lin ang="8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5887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476" y="159774"/>
                <a:ext cx="11779045" cy="62228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   </a:t>
                </a: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نکته: </a:t>
                </a:r>
                <a:r>
                  <a:rPr lang="fa-IR" sz="32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اگر دو جمله دلخواه (غیر متوالی) از دنباله حسابی را داشته باشیم می توانیم برای یافتن قدر نسبت از فرمول زیر استفاده کنیم.                                    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𝐚𝐦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 − 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𝐚𝐧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𝐦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 − 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𝐧</m:t>
                        </m:r>
                      </m:den>
                    </m:f>
                  </m:oMath>
                </a14:m>
                <a:endParaRPr lang="fa-IR" sz="3200" b="1" dirty="0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dirty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32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  </a:t>
                </a: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مثال : 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در یک دنباله حسابی جملات سوم و هفتم به ترتیب 20 و56 می باشد. قدر نسبت را بیابید. </a:t>
                </a:r>
                <a:r>
                  <a:rPr lang="en-US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a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n</a:t>
                </a:r>
                <a:r>
                  <a:rPr lang="en-US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= a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7</a:t>
                </a:r>
                <a:r>
                  <a:rPr lang="en-US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= 56</a:t>
                </a:r>
                <a:r>
                  <a:rPr lang="en-US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            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                 </a:t>
                </a:r>
                <a:r>
                  <a:rPr lang="en-US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a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m</a:t>
                </a:r>
                <a:r>
                  <a:rPr lang="en-US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= a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3</a:t>
                </a:r>
                <a:r>
                  <a:rPr lang="en-US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= 20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                 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=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𝐚𝐦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 − 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𝐚𝐧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𝐦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 − 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𝐧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EF35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rt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𝟐𝟎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 − 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𝟓𝟔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 − </m:t>
                        </m:r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− 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− 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9                  ⇒ d = 9</a:t>
                </a:r>
                <a:endParaRPr lang="fa-IR" sz="32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250000"/>
                  </a:lnSpc>
                </a:pPr>
                <a:r>
                  <a:rPr lang="fa-IR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توجه : </a:t>
                </a:r>
                <a:r>
                  <a:rPr lang="fa-IR" sz="3200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برای انتخاب جمله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m</a:t>
                </a:r>
                <a:r>
                  <a:rPr lang="fa-IR" sz="3200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و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محدودیت یا تفاوتی در انتخاب جمله ها نداریم 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159774"/>
                <a:ext cx="11779045" cy="6222857"/>
              </a:xfrm>
              <a:prstGeom prst="rect">
                <a:avLst/>
              </a:prstGeom>
              <a:blipFill>
                <a:blip r:embed="rId4"/>
                <a:stretch>
                  <a:fillRect l="-1708" r="-12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5-Point Star 6"/>
          <p:cNvSpPr/>
          <p:nvPr/>
        </p:nvSpPr>
        <p:spPr>
          <a:xfrm>
            <a:off x="11680719" y="449201"/>
            <a:ext cx="304802" cy="304802"/>
          </a:xfrm>
          <a:prstGeom prst="star5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8400000" scaled="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11698500" y="2295157"/>
            <a:ext cx="269240" cy="269240"/>
          </a:xfrm>
          <a:prstGeom prst="ellipse">
            <a:avLst/>
          </a:prstGeom>
          <a:gradFill>
            <a:gsLst>
              <a:gs pos="25000">
                <a:srgbClr val="FF0000"/>
              </a:gs>
              <a:gs pos="77000">
                <a:srgbClr val="FFFF00"/>
              </a:gs>
            </a:gsLst>
            <a:lin ang="8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83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6476" y="159774"/>
                <a:ext cx="11779045" cy="64934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200000"/>
                  </a:lnSpc>
                </a:pP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مجموع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جمله ی اول یک دنباله عددی (حسابی):</a:t>
                </a:r>
                <a:r>
                  <a:rPr lang="fa-IR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اگر بخواهیم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جمله ی اول یک دنباله حسابی را حساب کنیم می توانیم از یکی از دو روش زیر استفاده کنیم .</a:t>
                </a:r>
              </a:p>
              <a:p>
                <a:pPr rtl="1"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* S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𝐧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[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+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]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        ** S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𝐧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[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2a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+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(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 – 1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)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d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]</a:t>
                </a:r>
                <a:endParaRPr lang="fa-IR" sz="36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200000"/>
                  </a:lnSpc>
                </a:pP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اگر </a:t>
                </a:r>
                <a:r>
                  <a:rPr lang="en-US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در دنباله مشخص نباشد کافیست ابتدا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را بیابیم و پس از آن مجموع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جمله را به دست بیاوریم. برای یافتن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کافیست جمله ی اول و قدر نسبت را مشخص و با استفاده از جمله ی عمومی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00B0F0"/>
                    </a:solidFill>
                    <a:cs typeface="B Nazanin" panose="00000400000000000000" pitchFamily="2" charset="-78"/>
                  </a:rPr>
                  <a:t> را به دست آورده و از فرمول مجموع جملات استفاده کنیم.</a:t>
                </a:r>
                <a:endParaRPr lang="fa-IR" sz="3200" dirty="0">
                  <a:solidFill>
                    <a:srgbClr val="00B0F0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159774"/>
                <a:ext cx="11779045" cy="6493444"/>
              </a:xfrm>
              <a:prstGeom prst="rect">
                <a:avLst/>
              </a:prstGeom>
              <a:blipFill>
                <a:blip r:embed="rId4"/>
                <a:stretch>
                  <a:fillRect r="-1294" b="-4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476" y="159774"/>
                <a:ext cx="11779045" cy="61419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   مثال: 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مجموعه دنباله ی حسابی زیر را بیابید.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S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n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[a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+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]  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در این سوال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fa-IR" sz="3200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و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مقادیر مشخصی هستند ولی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را باید بیابیم لذا از جمله عمومی استقاده می کنیم.</a:t>
                </a:r>
                <a:r>
                  <a:rPr lang="fa-IR" sz="3200" dirty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3200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―1    ,    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199                                                                     </a:t>
                </a:r>
                <a:endParaRPr lang="fa-IR" sz="32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rt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 =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–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9 ― 4 = 5                 ⇒d = 5</a:t>
                </a:r>
              </a:p>
              <a:p>
                <a:pPr rt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+ (n ― 1) d                     an = ―1 + (n – 1) × 5</a:t>
                </a:r>
              </a:p>
              <a:p>
                <a:pPr rt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199 = ―1 + 5n ― 5              ⇒ 5n ― 5 = 200              ⇒ n = 41  </a:t>
                </a:r>
              </a:p>
              <a:p>
                <a:pPr rt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S41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𝟒𝟏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[ -1 + 199 ]            ⇒ 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S41 = 4059      </a:t>
                </a:r>
                <a:endParaRPr lang="fa-IR" sz="3200" b="1" dirty="0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159774"/>
                <a:ext cx="11779045" cy="6141938"/>
              </a:xfrm>
              <a:prstGeom prst="rect">
                <a:avLst/>
              </a:prstGeom>
              <a:blipFill>
                <a:blip r:embed="rId4"/>
                <a:stretch>
                  <a:fillRect l="-1915" r="-12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1716281" y="746555"/>
            <a:ext cx="269240" cy="269240"/>
          </a:xfrm>
          <a:prstGeom prst="ellipse">
            <a:avLst/>
          </a:prstGeom>
          <a:gradFill>
            <a:gsLst>
              <a:gs pos="25000">
                <a:srgbClr val="FF0000"/>
              </a:gs>
              <a:gs pos="77000">
                <a:srgbClr val="FFFF00"/>
              </a:gs>
            </a:gsLst>
            <a:lin ang="8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05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6476" y="159774"/>
                <a:ext cx="11779045" cy="61614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   مثال: 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مجموع سه جمله ی اول اعداد فرد را به دست آورید. میدانیم جملات فرد از </a:t>
                </a:r>
                <a:r>
                  <a:rPr lang="fa-IR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 شروع می شوند و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 = 30</a:t>
                </a:r>
                <a:r>
                  <a:rPr lang="fa-IR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می باشد کافیست با استفاده از جمله عمومی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 یعنی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30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 را به دست می آوریم.</a:t>
                </a:r>
              </a:p>
              <a:p>
                <a:pPr rtl="1"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 , 3 , 5 , 7 , ...                                 S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𝐧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[ 2a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+ (n – 1) d ]      </a:t>
                </a:r>
              </a:p>
              <a:p>
                <a:pPr rtl="1"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1               n = 30                d = 7 – 5 = 2                               S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30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?</a:t>
                </a:r>
              </a:p>
              <a:p>
                <a:pPr rtl="1"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S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30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[ 2 × 1 + (30 – 1) 2 ]                 ⇒ 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S</a:t>
                </a:r>
                <a:r>
                  <a:rPr lang="en-US" sz="3200" b="1" baseline="-2500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30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900</a:t>
                </a:r>
                <a:endParaRPr lang="fa-IR" sz="3200" b="1" dirty="0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159774"/>
                <a:ext cx="11779045" cy="6161495"/>
              </a:xfrm>
              <a:prstGeom prst="rect">
                <a:avLst/>
              </a:prstGeom>
              <a:blipFill>
                <a:blip r:embed="rId3"/>
                <a:stretch>
                  <a:fillRect l="-1294" r="-12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1716281" y="490523"/>
            <a:ext cx="269240" cy="269240"/>
          </a:xfrm>
          <a:prstGeom prst="ellipse">
            <a:avLst/>
          </a:prstGeom>
          <a:gradFill>
            <a:gsLst>
              <a:gs pos="25000">
                <a:srgbClr val="FF0000"/>
              </a:gs>
              <a:gs pos="77000">
                <a:srgbClr val="FFFF00"/>
              </a:gs>
            </a:gsLst>
            <a:lin ang="8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8902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76" y="2120950"/>
            <a:ext cx="11779045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5400" b="1" dirty="0" smtClean="0">
                <a:cs typeface="B Nazanin" panose="00000400000000000000" pitchFamily="2" charset="-78"/>
              </a:rPr>
              <a:t>جوهر ریاضی در آزادی آن نهفته است</a:t>
            </a:r>
          </a:p>
          <a:p>
            <a:pPr algn="ctr" rtl="1">
              <a:lnSpc>
                <a:spcPct val="200000"/>
              </a:lnSpc>
            </a:pPr>
            <a:r>
              <a:rPr lang="fa-IR" sz="4800" b="1" baseline="-20000" dirty="0" smtClean="0"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(کانتور)</a:t>
            </a:r>
            <a:endParaRPr lang="fa-IR" sz="4800" b="1" baseline="-20000" dirty="0">
              <a:latin typeface="Cambria Math" panose="02040503050406030204" pitchFamily="18" charset="0"/>
              <a:ea typeface="Cambria Math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609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476" y="2120950"/>
            <a:ext cx="11779045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5400" b="1" dirty="0" smtClean="0">
                <a:cs typeface="B Nazanin" panose="00000400000000000000" pitchFamily="2" charset="-78"/>
              </a:rPr>
              <a:t>ریاضی شانه ای است بر گیسوی پریشان طبیعت</a:t>
            </a:r>
          </a:p>
          <a:p>
            <a:pPr algn="ctr" rtl="1">
              <a:lnSpc>
                <a:spcPct val="200000"/>
              </a:lnSpc>
            </a:pPr>
            <a:r>
              <a:rPr lang="fa-IR" sz="4800" b="1" baseline="-20000" dirty="0" smtClean="0"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(کانتور)</a:t>
            </a:r>
            <a:endParaRPr lang="fa-IR" sz="4800" b="1" baseline="-20000" dirty="0">
              <a:latin typeface="Cambria Math" panose="02040503050406030204" pitchFamily="18" charset="0"/>
              <a:ea typeface="Cambria Math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671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554" y="689788"/>
            <a:ext cx="11670890" cy="5478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باسمه تعالی</a:t>
            </a:r>
          </a:p>
          <a:p>
            <a:pPr algn="ctr" rtl="1"/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دنباله حسابی و مجموع جملات دنباله حسابی ریاضی دوازدهم انسانی</a:t>
            </a:r>
          </a:p>
          <a:p>
            <a:pPr algn="ctr" rtl="1"/>
            <a:endParaRPr lang="fa-I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آموزش و پرورش ناحیه یک کرمانشاه</a:t>
            </a:r>
          </a:p>
          <a:p>
            <a:pPr algn="ctr" rtl="1"/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مریم قاسمی </a:t>
            </a:r>
            <a:endParaRPr lang="fa-IR" sz="28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476" y="159774"/>
            <a:ext cx="11779045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دنباله: 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هر تعداد (یا یک سری ، یا یک ردیف) عدد که پشت سر هم قرار می گیرند، یک دنباله را تشکیل می دهند دنباله است به هر یک از این اعداد ، جملات دنباله می گویند.</a:t>
            </a:r>
          </a:p>
          <a:p>
            <a:pPr algn="r" rtl="1">
              <a:lnSpc>
                <a:spcPct val="200000"/>
              </a:lnSpc>
            </a:pPr>
            <a:endParaRPr lang="fa-IR" sz="32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دنباله حسابی: 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دنباله ای که هر جمله آن به جز جمله اول ، از اضافه شدن یک عدد یا یک مقدار ثابت ، به جمله ی قبلی به وجود می آید ، دنباله حسابی می گویند.</a:t>
            </a:r>
            <a:endParaRPr lang="fa-IR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63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6476" y="159774"/>
                <a:ext cx="11779045" cy="50167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200000"/>
                  </a:lnSpc>
                </a:pPr>
                <a:r>
                  <a:rPr lang="fa-IR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   </a:t>
                </a: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نکته: </a:t>
                </a:r>
                <a:r>
                  <a:rPr lang="fa-IR" sz="32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جمله اول دنباله حسابی را با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a</m:t>
                        </m:r>
                      </m:e>
                      <m:sub>
                        <m:r>
                          <a:rPr lang="fa-I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3200" b="1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 </a:t>
                </a:r>
                <a:r>
                  <a:rPr lang="fa-IR" sz="32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و مقدار ثابت را که به آن قدر نسبت یا اختلاف </a:t>
                </a:r>
              </a:p>
              <a:p>
                <a:pPr algn="r" rtl="1">
                  <a:lnSpc>
                    <a:spcPct val="200000"/>
                  </a:lnSpc>
                </a:pPr>
                <a:r>
                  <a:rPr lang="fa-IR" sz="32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مشترک می گویند را با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</a:t>
                </a:r>
                <a:r>
                  <a:rPr lang="fa-IR" sz="32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نمایش می دهند.</a:t>
                </a:r>
              </a:p>
              <a:p>
                <a:pPr algn="r" rtl="1">
                  <a:lnSpc>
                    <a:spcPct val="200000"/>
                  </a:lnSpc>
                </a:pPr>
                <a:endParaRPr lang="fa-IR" sz="3200" b="1" dirty="0" smtClean="0">
                  <a:solidFill>
                    <a:srgbClr val="FFFF00"/>
                  </a:solidFill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200000"/>
                  </a:lnSpc>
                </a:pPr>
                <a:r>
                  <a:rPr lang="fa-IR" sz="3200" b="1" dirty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3200" b="1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  </a:t>
                </a: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نکته:</a:t>
                </a:r>
                <a:r>
                  <a:rPr lang="fa-IR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32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قدر نسبت دنباله حسابی از تفاضل هر جمله از جمله ی قبلی اش به دست می آید.</a:t>
                </a:r>
              </a:p>
              <a:p>
                <a:pPr rtl="1"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d=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endParaRPr lang="fa-IR" sz="3200" b="1" baseline="-20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159774"/>
                <a:ext cx="11779045" cy="5016758"/>
              </a:xfrm>
              <a:prstGeom prst="rect">
                <a:avLst/>
              </a:prstGeom>
              <a:blipFill>
                <a:blip r:embed="rId3"/>
                <a:stretch>
                  <a:fillRect l="-1294" r="-12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5-Point Star 6"/>
          <p:cNvSpPr/>
          <p:nvPr/>
        </p:nvSpPr>
        <p:spPr>
          <a:xfrm>
            <a:off x="11631557" y="645971"/>
            <a:ext cx="304802" cy="304802"/>
          </a:xfrm>
          <a:prstGeom prst="star5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8400000" scaled="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5-Point Star 7"/>
          <p:cNvSpPr/>
          <p:nvPr/>
        </p:nvSpPr>
        <p:spPr>
          <a:xfrm>
            <a:off x="11631557" y="3544619"/>
            <a:ext cx="304802" cy="304802"/>
          </a:xfrm>
          <a:prstGeom prst="star5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8400000" scaled="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60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6476" y="159774"/>
                <a:ext cx="11779045" cy="68581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200000"/>
                  </a:lnSpc>
                </a:pPr>
                <a:r>
                  <a:rPr lang="fa-IR" sz="32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   مثال: 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در دنباله های زیر قدر نسبت و جمله اول را مشخص کنید. </a:t>
                </a:r>
              </a:p>
              <a:p>
                <a:pPr rtl="1"/>
                <a:r>
                  <a:rPr lang="en-US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2 , 4 , 6 , 8 , ...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( الف</a:t>
                </a:r>
              </a:p>
              <a:p>
                <a:pPr rtl="1"/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= 2                     d=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6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4 = 2           ⇒ d = 2</a:t>
                </a:r>
              </a:p>
              <a:p>
                <a:pPr rtl="1"/>
                <a:endParaRPr lang="fa-IR" sz="32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rtl="1"/>
                <a:endParaRPr lang="en-US" sz="32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rtl="1"/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4 , 1 ,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2 ,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5 ,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8 , ...</a:t>
                </a:r>
                <a:r>
                  <a:rPr lang="fa-IR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( ب</a:t>
                </a:r>
              </a:p>
              <a:p>
                <a:pPr rtl="1"/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                    d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 = -3          ⇒ d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3</a:t>
                </a:r>
              </a:p>
              <a:p>
                <a:pPr rtl="1"/>
                <a:endParaRPr lang="fa-IR" sz="32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rtl="1"/>
                <a:r>
                  <a:rPr lang="en-US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4  ,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,  5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, ... </a:t>
                </a:r>
                <a:r>
                  <a:rPr lang="fa-IR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( ج</a:t>
                </a:r>
              </a:p>
              <a:p>
                <a:pPr rtl="1"/>
                <a:r>
                  <a:rPr lang="en-US" sz="3200" dirty="0" smtClean="0">
                    <a:solidFill>
                      <a:srgbClr val="EF356A"/>
                    </a:solidFill>
                    <a:cs typeface="B Nazanin" panose="00000400000000000000" pitchFamily="2" charset="-78"/>
                  </a:rPr>
                  <a:t>                   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 = 5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⇒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</a:t>
                </a:r>
              </a:p>
              <a:p>
                <a:pPr rtl="1">
                  <a:lnSpc>
                    <a:spcPct val="150000"/>
                  </a:lnSpc>
                </a:pPr>
                <a:endParaRPr lang="fa-IR" sz="32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159774"/>
                <a:ext cx="11779045" cy="6858159"/>
              </a:xfrm>
              <a:prstGeom prst="rect">
                <a:avLst/>
              </a:prstGeom>
              <a:blipFill>
                <a:blip r:embed="rId3"/>
                <a:stretch>
                  <a:fillRect l="-1346" r="-12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1716281" y="636827"/>
            <a:ext cx="269240" cy="269240"/>
          </a:xfrm>
          <a:prstGeom prst="ellipse">
            <a:avLst/>
          </a:prstGeom>
          <a:gradFill>
            <a:gsLst>
              <a:gs pos="25000">
                <a:srgbClr val="FF0000"/>
              </a:gs>
              <a:gs pos="77000">
                <a:srgbClr val="FFFF00"/>
              </a:gs>
            </a:gsLst>
            <a:lin ang="8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98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6476" y="251214"/>
                <a:ext cx="11779045" cy="40260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1">
                  <a:lnSpc>
                    <a:spcPct val="150000"/>
                  </a:lnSpc>
                </a:pPr>
                <a:r>
                  <a:rPr lang="fa-IR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</a:t>
                </a:r>
                <a:r>
                  <a:rPr lang="en-US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𝟕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,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, 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𝟏𝟑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,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,  ...</a:t>
                </a:r>
                <a:r>
                  <a:rPr lang="fa-IR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(د</a:t>
                </a:r>
              </a:p>
              <a:p>
                <a:pPr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=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⇒   d =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e>
                    </m:rad>
                  </m:oMath>
                </a14:m>
                <a:r>
                  <a:rPr lang="fa-IR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          d =</a:t>
                </a:r>
                <a:r>
                  <a:rPr lang="en-US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</a:p>
              <a:p>
                <a:pPr rtl="1">
                  <a:lnSpc>
                    <a:spcPct val="150000"/>
                  </a:lnSpc>
                </a:pPr>
                <a:endParaRPr lang="en-US" sz="3200" b="1" dirty="0">
                  <a:solidFill>
                    <a:srgbClr val="EF35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rtl="1">
                  <a:lnSpc>
                    <a:spcPct val="150000"/>
                  </a:lnSpc>
                </a:pPr>
                <a:r>
                  <a:rPr lang="fa-IR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  </m:t>
                    </m:r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1 ,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1 ,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1 ,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1 , ...</a:t>
                </a:r>
                <a:r>
                  <a:rPr lang="fa-IR" sz="32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(ت</a:t>
                </a:r>
              </a:p>
              <a:p>
                <a:pPr rt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        d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1)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1 + 1 = 0           ⇒ d = 0</a:t>
                </a:r>
                <a:endParaRPr lang="fa-IR" sz="32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251214"/>
                <a:ext cx="11779045" cy="4026039"/>
              </a:xfrm>
              <a:prstGeom prst="rect">
                <a:avLst/>
              </a:prstGeom>
              <a:blipFill>
                <a:blip r:embed="rId3"/>
                <a:stretch>
                  <a:fillRect l="-134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915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476" y="159774"/>
            <a:ext cx="11779045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   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نکته: </a:t>
            </a:r>
            <a:r>
              <a:rPr lang="fa-IR" sz="32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هر گاه قدر نسبتی در دنباله حسابی صفر باشد یعنی 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d=0</a:t>
            </a:r>
            <a:r>
              <a:rPr lang="en-US" sz="32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آن دنباله، دنباله ثابت است.</a:t>
            </a:r>
          </a:p>
          <a:p>
            <a:pPr algn="r" rtl="1">
              <a:lnSpc>
                <a:spcPct val="200000"/>
              </a:lnSpc>
            </a:pPr>
            <a:endParaRPr lang="fa-IR" sz="3200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   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نکته: </a:t>
            </a:r>
            <a:r>
              <a:rPr lang="fa-IR" sz="32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اگر در دنباله حسابی 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d&gt;0</a:t>
            </a:r>
            <a:r>
              <a:rPr lang="fa-IR" sz="32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باشد دنباله افزایشی و اگر </a:t>
            </a:r>
            <a:r>
              <a:rPr lang="en-US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 Nazanin" panose="00000400000000000000" pitchFamily="2" charset="-78"/>
              </a:rPr>
              <a:t>d&lt;0</a:t>
            </a:r>
            <a:r>
              <a:rPr lang="en-US" sz="32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باشد دنباله کاهشی است.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1631557" y="645971"/>
            <a:ext cx="304802" cy="304802"/>
          </a:xfrm>
          <a:prstGeom prst="star5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8400000" scaled="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5-Point Star 8"/>
          <p:cNvSpPr/>
          <p:nvPr/>
        </p:nvSpPr>
        <p:spPr>
          <a:xfrm>
            <a:off x="11631557" y="3562792"/>
            <a:ext cx="304802" cy="304802"/>
          </a:xfrm>
          <a:prstGeom prst="star5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8400000" scaled="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54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476" y="159774"/>
                <a:ext cx="11779045" cy="64811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200000"/>
                  </a:lnSpc>
                </a:pPr>
                <a:r>
                  <a:rPr lang="fa-IR" sz="3200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   </a:t>
                </a:r>
                <a:r>
                  <a:rPr lang="fa-IR" sz="2800" b="1" dirty="0" smtClean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نکته: </a:t>
                </a:r>
                <a:r>
                  <a:rPr lang="fa-IR" sz="28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اگر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</a:t>
                </a:r>
                <a:r>
                  <a:rPr lang="fa-IR" sz="28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قدر نسبت در دنباله حسابی و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28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2800" dirty="0" smtClean="0">
                    <a:solidFill>
                      <a:srgbClr val="FFFF00"/>
                    </a:solidFill>
                    <a:cs typeface="B Nazanin" panose="00000400000000000000" pitchFamily="2" charset="-78"/>
                  </a:rPr>
                  <a:t> شماره جمله باشد داریم :</a:t>
                </a:r>
              </a:p>
              <a:p>
                <a:pPr rt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d +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</a:t>
                </a:r>
                <a:r>
                  <a:rPr lang="fa-IR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**</a:t>
                </a:r>
                <a:r>
                  <a:rPr lang="fa-IR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                        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 =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a 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</a:t>
                </a:r>
                <a:r>
                  <a:rPr lang="fa-IR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*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  </a:t>
                </a:r>
                <a:endParaRPr lang="fa-IR" sz="32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algn="ctr" rtl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a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d</a:t>
                </a:r>
                <a:r>
                  <a:rPr lang="fa-IR" sz="32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***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28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مثال: </a:t>
                </a:r>
                <a:r>
                  <a:rPr lang="fa-IR" sz="2800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در دنباله های حسابی زیر قدر نسبت ، جمله قبل و جمله بعد را به دست بیاورید</a:t>
                </a:r>
                <a:r>
                  <a:rPr lang="fa-IR" sz="2800" b="1" dirty="0" smtClean="0">
                    <a:solidFill>
                      <a:srgbClr val="EF35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.  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... , 4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, ...</a:t>
                </a:r>
              </a:p>
              <a:p>
                <a:pPr rtl="1"/>
                <a:r>
                  <a:rPr lang="en-US" sz="28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d  = a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a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4 =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                         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= d + a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+ 4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</a:t>
                </a:r>
              </a:p>
              <a:p>
                <a:pPr rtl="1"/>
                <a:r>
                  <a:rPr lang="en-US" sz="28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</a:t>
                </a:r>
              </a:p>
              <a:p>
                <a:pPr rtl="1"/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a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n-1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= a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n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–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(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)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  =  4</a:t>
                </a:r>
                <a:endParaRPr lang="fa-IR" sz="28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  <a:p>
                <a:pPr algn="ctr" rtl="1">
                  <a:lnSpc>
                    <a:spcPct val="150000"/>
                  </a:lnSpc>
                </a:pPr>
                <a:r>
                  <a:rPr lang="fa-IR" sz="280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تمرین :              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, ...</a:t>
                </a:r>
                <a:r>
                  <a:rPr lang="fa-IR" sz="280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 Nazanin" panose="00000400000000000000" pitchFamily="2" charset="-78"/>
                  </a:rPr>
                  <a:t>... , -2 ,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endParaRPr lang="fa-IR" sz="28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159774"/>
                <a:ext cx="11779045" cy="6481198"/>
              </a:xfrm>
              <a:prstGeom prst="rect">
                <a:avLst/>
              </a:prstGeom>
              <a:blipFill>
                <a:blip r:embed="rId4"/>
                <a:stretch>
                  <a:fillRect l="-1035" r="-1294" b="-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5-Point Star 6"/>
          <p:cNvSpPr/>
          <p:nvPr/>
        </p:nvSpPr>
        <p:spPr>
          <a:xfrm>
            <a:off x="11631557" y="645971"/>
            <a:ext cx="304802" cy="304802"/>
          </a:xfrm>
          <a:prstGeom prst="star5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8400000" scaled="0"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11649338" y="3181526"/>
            <a:ext cx="269240" cy="269240"/>
          </a:xfrm>
          <a:prstGeom prst="ellipse">
            <a:avLst/>
          </a:prstGeom>
          <a:gradFill>
            <a:gsLst>
              <a:gs pos="25000">
                <a:srgbClr val="FF0000"/>
              </a:gs>
              <a:gs pos="77000">
                <a:srgbClr val="FFFF00"/>
              </a:gs>
            </a:gsLst>
            <a:lin ang="8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06549" y="4699321"/>
                <a:ext cx="2798149" cy="799001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n-1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    ,  a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a-IR" sz="2800" b="1" dirty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549" y="4699321"/>
                <a:ext cx="2798149" cy="799001"/>
              </a:xfrm>
              <a:prstGeom prst="rect">
                <a:avLst/>
              </a:prstGeom>
              <a:blipFill>
                <a:blip r:embed="rId5"/>
                <a:stretch>
                  <a:fillRect l="-4095" b="-2206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3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675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 Nazanin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</dc:creator>
  <cp:lastModifiedBy>AMIR</cp:lastModifiedBy>
  <cp:revision>90</cp:revision>
  <dcterms:created xsi:type="dcterms:W3CDTF">2020-08-23T04:01:04Z</dcterms:created>
  <dcterms:modified xsi:type="dcterms:W3CDTF">2020-08-23T17:04:33Z</dcterms:modified>
</cp:coreProperties>
</file>